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606425" y="1884680"/>
            <a:ext cx="8229600" cy="31508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080" rIns="0" bIns="0" anchor="t">
            <a:normAutofit fontScale="95000"/>
          </a:bodyPr>
          <a:lstStyle/>
          <a:p>
            <a:pPr marL="914400" marR="0" indent="0" algn="l">
              <a:lnSpc>
                <a:spcPts val="4000"/>
              </a:lnSpc>
              <a:spcAft>
                <a:spcPts val="0"/>
              </a:spcAft>
            </a:pPr>
            <a:r>
              <a:rPr lang="en-US" sz="3650" b="1" spc="50">
                <a:solidFill>
                  <a:srgbClr val="000000"/>
                </a:solidFill>
                <a:latin typeface="Arial" panose="02020603050405020304" pitchFamily="2"/>
              </a:rPr>
              <a:t>SABRe : Supplier Problem </a:t>
            </a:r>
          </a:p>
          <a:p>
            <a:pPr marL="0" marR="0" indent="0" algn="ctr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50" b="1" spc="40">
                <a:solidFill>
                  <a:srgbClr val="000000"/>
                </a:solidFill>
                <a:latin typeface="Arial" panose="02020603050405020304" pitchFamily="2"/>
              </a:rPr>
              <a:t>Resolution Process. </a:t>
            </a:r>
          </a:p>
          <a:p>
            <a:pPr marL="0" marR="0" indent="0" algn="ctr">
              <a:lnSpc>
                <a:spcPts val="4200"/>
              </a:lnSpc>
              <a:spcBef>
                <a:spcPts val="2490"/>
              </a:spcBef>
              <a:spcAft>
                <a:spcPts val="0"/>
              </a:spcAft>
            </a:pPr>
            <a:r>
              <a:rPr lang="en-US" sz="3650" b="1" spc="50">
                <a:solidFill>
                  <a:srgbClr val="000000"/>
                </a:solidFill>
                <a:latin typeface="Arial" panose="02020603050405020304" pitchFamily="2"/>
              </a:rPr>
              <a:t>Supplier Briefing Pack. </a:t>
            </a:r>
          </a:p>
          <a:p>
            <a:pPr marL="0" marR="0" indent="0" algn="ctr">
              <a:lnSpc>
                <a:spcPts val="4200"/>
              </a:lnSpc>
              <a:spcBef>
                <a:spcPts val="1050"/>
              </a:spcBef>
              <a:spcAft>
                <a:spcPts val="0"/>
              </a:spcAft>
            </a:pPr>
            <a:r>
              <a:rPr lang="en-US" sz="3650" b="1" spc="60">
                <a:solidFill>
                  <a:srgbClr val="000000"/>
                </a:solidFill>
                <a:latin typeface="Arial" panose="02020603050405020304" pitchFamily="2"/>
              </a:rPr>
              <a:t>Problem Improvement Request </a:t>
            </a:r>
          </a:p>
          <a:p>
            <a:pPr marL="0" marR="0" indent="0" algn="ctr">
              <a:lnSpc>
                <a:spcPts val="4200"/>
              </a:lnSpc>
              <a:spcBef>
                <a:spcPts val="160"/>
              </a:spcBef>
              <a:spcAft>
                <a:spcPts val="495"/>
              </a:spcAft>
            </a:pPr>
            <a:r>
              <a:rPr lang="en-US" sz="3650" b="1" spc="0">
                <a:solidFill>
                  <a:srgbClr val="000000"/>
                </a:solidFill>
                <a:latin typeface="Arial" panose="02020603050405020304" pitchFamily="2"/>
              </a:rPr>
              <a:t>(PIR).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606425" y="5035550"/>
            <a:ext cx="8229600" cy="984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100"/>
              </a:lnSpc>
              <a:spcAft>
                <a:spcPts val="0"/>
              </a:spcAft>
            </a:pPr>
            <a:r>
              <a:rPr lang="en-US" sz="900" b="1" spc="0">
                <a:solidFill>
                  <a:srgbClr val="000000"/>
                </a:solidFill>
                <a:latin typeface="Arial" panose="02020603050405020304" pitchFamily="2"/>
              </a:rPr>
              <a:t>©2007 Rolls-Royce plc </a:t>
            </a:r>
          </a:p>
          <a:p>
            <a:pPr marL="0" marR="1143000" indent="0" algn="l">
              <a:lnSpc>
                <a:spcPts val="11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900" spc="0">
                <a:solidFill>
                  <a:srgbClr val="000000"/>
                </a:solidFill>
                <a:latin typeface="Arial" panose="02020603050405020304" pitchFamily="2"/>
              </a:rPr>
              <a:t>The information in this document is the property of Rolls-Royce plc and may not be copied or communicated to a third party, or used for any purpose other than that for which it is supplied without the express written consent of Rolls-Royce plc. </a:t>
            </a:r>
          </a:p>
          <a:p>
            <a:pPr marL="0" marR="1143000" indent="0" algn="l">
              <a:lnSpc>
                <a:spcPts val="1100"/>
              </a:lnSpc>
              <a:spcBef>
                <a:spcPts val="5"/>
              </a:spcBef>
              <a:spcAft>
                <a:spcPts val="1300"/>
              </a:spcAft>
            </a:pPr>
            <a:r>
              <a:rPr lang="en-US" sz="900" spc="0">
                <a:solidFill>
                  <a:srgbClr val="000000"/>
                </a:solidFill>
                <a:latin typeface="Arial" panose="02020603050405020304" pitchFamily="2"/>
              </a:rPr>
              <a:t>This information is given in good faith based upon the latest information available to Rolls-Royce plc, no warranty or representation is given concerning such information, which must not be taken as establishing any contractual or other commitment binding upon Rolls-Royce plc or any of its subsidiary or associated companies.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431800"/>
            <a:ext cx="9144000" cy="1025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430" rIns="0" bIns="0" anchor="t">
            <a:normAutofit fontScale="95000"/>
          </a:bodyPr>
          <a:lstStyle/>
          <a:p>
            <a:pPr marL="0" marR="0" indent="0" algn="ctr">
              <a:lnSpc>
                <a:spcPts val="4200"/>
              </a:lnSpc>
              <a:spcAft>
                <a:spcPts val="3805"/>
              </a:spcAft>
            </a:pPr>
            <a:r>
              <a:rPr lang="en-US" sz="3650" b="1" spc="55">
                <a:solidFill>
                  <a:srgbClr val="000000"/>
                </a:solidFill>
                <a:latin typeface="Arial" panose="02020603050405020304" pitchFamily="2"/>
              </a:rPr>
              <a:t>Problem Improvement Request.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1457325"/>
            <a:ext cx="9144000" cy="4553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" rIns="0" bIns="0" anchor="t"/>
          <a:lstStyle/>
          <a:p>
            <a:pPr marL="59436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850" b="1" spc="-10">
                <a:solidFill>
                  <a:srgbClr val="000000"/>
                </a:solidFill>
                <a:latin typeface="Arial" panose="02020603050405020304" pitchFamily="2"/>
              </a:rPr>
              <a:t>Introduction : </a:t>
            </a:r>
          </a:p>
          <a:p>
            <a:pPr marL="960120" marR="0" indent="0" algn="l">
              <a:lnSpc>
                <a:spcPts val="1900"/>
              </a:lnSpc>
              <a:spcBef>
                <a:spcPts val="4025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For all Concessions, Quality Escapes, Customer Complaints, delivery issues </a:t>
            </a:r>
          </a:p>
          <a:p>
            <a:pPr marL="960120" marR="868680" indent="0" algn="l">
              <a:lnSpc>
                <a:spcPts val="1900"/>
              </a:lnSpc>
              <a:spcBef>
                <a:spcPts val="15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or product rejections from Rolls-Royce, effective completion of the PIR is a pre-requisite of the Non-conformance Process. </a:t>
            </a:r>
          </a:p>
          <a:p>
            <a:pPr marL="960120" marR="731520" indent="0" algn="l">
              <a:lnSpc>
                <a:spcPts val="1900"/>
              </a:lnSpc>
              <a:spcBef>
                <a:spcPts val="2730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The PIR process will identify products and processes that can be exposed to similar non-conformance, which can be addressed via "read across" actions </a:t>
            </a:r>
          </a:p>
          <a:p>
            <a:pPr marL="960120" marR="777240" indent="0" algn="l">
              <a:lnSpc>
                <a:spcPts val="1900"/>
              </a:lnSpc>
              <a:spcBef>
                <a:spcPts val="2720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For example, within the U.K. Defence Standards covering MoD projects, it clearly states the customer is under no obligation to buy / accept non-conforming product ; any acceptance of such items is largely discretionary and essentially centres round our ability to ensure / be assured the cause of the problem will not happen again. </a:t>
            </a:r>
          </a:p>
          <a:p>
            <a:pPr marL="8001000" marR="0" indent="0" algn="l">
              <a:lnSpc>
                <a:spcPts val="1200"/>
              </a:lnSpc>
              <a:spcBef>
                <a:spcPts val="3455"/>
              </a:spcBef>
              <a:spcAft>
                <a:spcPts val="490"/>
              </a:spcAft>
            </a:pPr>
            <a:r>
              <a:rPr lang="en-US" sz="1000" spc="-5">
                <a:solidFill>
                  <a:srgbClr val="253377"/>
                </a:solidFill>
                <a:latin typeface="Arial" panose="02020603050405020304" pitchFamily="2"/>
              </a:rPr>
              <a:t>Insert filename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0" y="6205855"/>
            <a:ext cx="3779520" cy="65214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59436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1000" spc="-10">
                <a:solidFill>
                  <a:srgbClr val="FFFFFF"/>
                </a:solidFill>
                <a:latin typeface="Arial" panose="02020603050405020304" pitchFamily="2"/>
              </a:rPr>
              <a:t>Supplier</a:t>
            </a:r>
            <a:r>
              <a:rPr lang="en-US" sz="100">
                <a:solidFill>
                  <a:srgbClr val="000000"/>
                </a:solidFill>
                <a:latin typeface="Arial" panose="02020603050405020304" pitchFamily="2"/>
              </a:rPr>
              <a:t> </a:t>
            </a:r>
          </a:p>
          <a:p>
            <a:pPr marL="1097280" marR="0" indent="0" algn="l">
              <a:lnSpc>
                <a:spcPts val="600"/>
              </a:lnSpc>
              <a:spcBef>
                <a:spcPts val="975"/>
              </a:spcBef>
              <a:spcAft>
                <a:spcPts val="0"/>
              </a:spcAft>
            </a:pPr>
            <a:r>
              <a:rPr lang="en-US" sz="1000" spc="-5">
                <a:solidFill>
                  <a:srgbClr val="FFFFFF"/>
                </a:solidFill>
                <a:latin typeface="Arial" panose="02020603050405020304" pitchFamily="2"/>
              </a:rPr>
              <a:t>Briefing Pack </a:t>
            </a:r>
          </a:p>
          <a:p>
            <a:pPr marL="594360" marR="0" indent="0" algn="l">
              <a:lnSpc>
                <a:spcPts val="1200"/>
              </a:lnSpc>
              <a:spcBef>
                <a:spcPts val="665"/>
              </a:spcBef>
              <a:spcAft>
                <a:spcPts val="0"/>
              </a:spcAft>
            </a:pPr>
            <a:r>
              <a:rPr lang="en-US" sz="1000" b="1" spc="0">
                <a:solidFill>
                  <a:srgbClr val="FFFFFF"/>
                </a:solidFill>
                <a:latin typeface="Arial" panose="02020603050405020304" pitchFamily="2"/>
              </a:rPr>
              <a:t>Issue 2.0 : April 2007 Rolls-Royce data-strictly </a:t>
            </a:r>
          </a:p>
          <a:p>
            <a:pPr marL="594360" marR="0" indent="0" algn="l">
              <a:lnSpc>
                <a:spcPts val="900"/>
              </a:lnSpc>
              <a:spcBef>
                <a:spcPts val="185"/>
              </a:spcBef>
              <a:spcAft>
                <a:spcPts val="0"/>
              </a:spcAft>
            </a:pPr>
            <a:r>
              <a:rPr lang="en-US" sz="1000" b="1" spc="100">
                <a:solidFill>
                  <a:srgbClr val="01135C"/>
                </a:solidFill>
                <a:latin typeface="Arial" panose="02020603050405020304" pitchFamily="2"/>
              </a:rPr>
              <a:t>,</a:t>
            </a:r>
            <a:r>
              <a:rPr lang="en-US" sz="1000" b="1" spc="100">
                <a:solidFill>
                  <a:srgbClr val="FFFFFF"/>
                </a:solidFill>
                <a:latin typeface="Arial" panose="02020603050405020304" pitchFamily="2"/>
              </a:rPr>
              <a:t> . . •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6694805" y="6313170"/>
            <a:ext cx="339090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105">
                <a:solidFill>
                  <a:srgbClr val="FFFFFF"/>
                </a:solidFill>
                <a:latin typeface="Arial" panose="02020603050405020304" pitchFamily="2"/>
              </a:rPr>
              <a:t>ROLLS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7178040" y="6351270"/>
            <a:ext cx="1685290" cy="402590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>
            <a:normAutofit fontScale="90000"/>
          </a:bodyPr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00" b="1" spc="-130">
                <a:solidFill>
                  <a:srgbClr val="FFFFFF"/>
                </a:solidFill>
                <a:latin typeface="Arial" panose="02020603050405020304" pitchFamily="2"/>
              </a:rPr>
              <a:t>Rolls-Royce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6694805" y="6693535"/>
            <a:ext cx="335915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80">
                <a:solidFill>
                  <a:srgbClr val="FFFFFF"/>
                </a:solidFill>
                <a:latin typeface="Arial" panose="02020603050405020304" pitchFamily="2"/>
              </a:rPr>
              <a:t>ROYCE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279400"/>
            <a:ext cx="9144000" cy="2076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7620" rIns="0" bIns="0" anchor="t"/>
          <a:lstStyle/>
          <a:p>
            <a:pPr marL="8686800" marR="0" indent="0" algn="l">
              <a:lnSpc>
                <a:spcPts val="1600"/>
              </a:lnSpc>
              <a:spcAft>
                <a:spcPts val="0"/>
              </a:spcAft>
            </a:pPr>
            <a:r>
              <a:rPr lang="en-US" sz="1350" b="1" spc="0">
                <a:solidFill>
                  <a:srgbClr val="34417D"/>
                </a:solidFill>
                <a:latin typeface="Arial" panose="02020603050405020304" pitchFamily="2"/>
              </a:rPr>
              <a:t>4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487045"/>
            <a:ext cx="9144000" cy="8978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ctr">
              <a:lnSpc>
                <a:spcPts val="3800"/>
              </a:lnSpc>
              <a:spcAft>
                <a:spcPts val="3230"/>
              </a:spcAft>
            </a:pPr>
            <a:r>
              <a:rPr lang="en-US" sz="3650" b="1" spc="55">
                <a:solidFill>
                  <a:srgbClr val="000000"/>
                </a:solidFill>
                <a:latin typeface="Arial" panose="02020603050405020304" pitchFamily="2"/>
              </a:rPr>
              <a:t>Problem Improvement Request.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0" y="1384935"/>
            <a:ext cx="9144000" cy="44138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>
            <a:normAutofit fontScale="95000"/>
          </a:bodyPr>
          <a:lstStyle/>
          <a:p>
            <a:pPr marL="59436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50" b="1" spc="5">
                <a:solidFill>
                  <a:srgbClr val="000000"/>
                </a:solidFill>
                <a:latin typeface="Arial" panose="02020603050405020304" pitchFamily="2"/>
              </a:rPr>
              <a:t>Continued : </a:t>
            </a:r>
          </a:p>
          <a:p>
            <a:pPr marL="594360" marR="0" indent="0" algn="l">
              <a:lnSpc>
                <a:spcPts val="2400"/>
              </a:lnSpc>
              <a:spcBef>
                <a:spcPts val="3400"/>
              </a:spcBef>
              <a:spcAft>
                <a:spcPts val="0"/>
              </a:spcAft>
            </a:pPr>
            <a:r>
              <a:rPr lang="en-US" sz="2050" b="1" spc="20">
                <a:solidFill>
                  <a:srgbClr val="000000"/>
                </a:solidFill>
                <a:latin typeface="Arial" panose="02020603050405020304" pitchFamily="2"/>
              </a:rPr>
              <a:t>Having established the root cause, Rolls-Royce and our </a:t>
            </a:r>
          </a:p>
          <a:p>
            <a:pPr marL="594360" marR="0" indent="0" algn="l">
              <a:lnSpc>
                <a:spcPts val="2400"/>
              </a:lnSpc>
              <a:spcBef>
                <a:spcPts val="530"/>
              </a:spcBef>
              <a:spcAft>
                <a:spcPts val="0"/>
              </a:spcAft>
            </a:pPr>
            <a:r>
              <a:rPr lang="en-US" sz="2050" b="1" spc="20">
                <a:solidFill>
                  <a:srgbClr val="000000"/>
                </a:solidFill>
                <a:latin typeface="Arial" panose="02020603050405020304" pitchFamily="2"/>
              </a:rPr>
              <a:t>customers expect robust and demonstrable corrective action : </a:t>
            </a:r>
          </a:p>
          <a:p>
            <a:pPr marL="960120" marR="0" indent="0" algn="l">
              <a:lnSpc>
                <a:spcPts val="1900"/>
              </a:lnSpc>
              <a:spcBef>
                <a:spcPts val="3280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Are the actions identified meaningful and accurate? </a:t>
            </a:r>
          </a:p>
          <a:p>
            <a:pPr marL="960120" marR="822960" indent="0" algn="l">
              <a:lnSpc>
                <a:spcPts val="1900"/>
              </a:lnSpc>
              <a:spcBef>
                <a:spcPts val="2700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Is the implementation of corrective actions scheduled to be achieved over a realistic timescale, relative to the severity of the original problem and it's affect on Rolls-Royce </a:t>
            </a:r>
          </a:p>
          <a:p>
            <a:pPr marL="960120" marR="0" indent="0" algn="l">
              <a:lnSpc>
                <a:spcPts val="1900"/>
              </a:lnSpc>
              <a:spcBef>
                <a:spcPts val="2740"/>
              </a:spcBef>
              <a:spcAft>
                <a:spcPts val="550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Are all corrective actions in place / complete, verifiable and by what means?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0" y="5798820"/>
            <a:ext cx="9144000" cy="212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8001000" marR="0" indent="0" algn="l">
              <a:lnSpc>
                <a:spcPts val="1200"/>
              </a:lnSpc>
              <a:spcAft>
                <a:spcPts val="490"/>
              </a:spcAft>
            </a:pPr>
            <a:r>
              <a:rPr lang="en-US" sz="1000" spc="-5">
                <a:solidFill>
                  <a:srgbClr val="253377"/>
                </a:solidFill>
                <a:latin typeface="Arial" panose="02020603050405020304" pitchFamily="2"/>
              </a:rPr>
              <a:t>Insert filename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0" y="6205855"/>
            <a:ext cx="4169410" cy="65214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59436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1000" spc="-10">
                <a:solidFill>
                  <a:srgbClr val="FFFFFF"/>
                </a:solidFill>
                <a:latin typeface="Arial" panose="02020603050405020304" pitchFamily="2"/>
              </a:rPr>
              <a:t>Supplier</a:t>
            </a:r>
            <a:r>
              <a:rPr lang="en-US" sz="100">
                <a:solidFill>
                  <a:srgbClr val="000000"/>
                </a:solidFill>
                <a:latin typeface="Arial" panose="02020603050405020304" pitchFamily="2"/>
              </a:rPr>
              <a:t> </a:t>
            </a:r>
          </a:p>
          <a:p>
            <a:pPr marL="1097280" marR="0" indent="0" algn="l">
              <a:lnSpc>
                <a:spcPts val="600"/>
              </a:lnSpc>
              <a:spcBef>
                <a:spcPts val="975"/>
              </a:spcBef>
              <a:spcAft>
                <a:spcPts val="0"/>
              </a:spcAft>
            </a:pPr>
            <a:r>
              <a:rPr lang="en-US" sz="1000" spc="-5">
                <a:solidFill>
                  <a:srgbClr val="FFFFFF"/>
                </a:solidFill>
                <a:latin typeface="Arial" panose="02020603050405020304" pitchFamily="2"/>
              </a:rPr>
              <a:t>Briefing Pack </a:t>
            </a:r>
          </a:p>
          <a:p>
            <a:pPr marL="594360" marR="0" indent="0" algn="l">
              <a:lnSpc>
                <a:spcPts val="1200"/>
              </a:lnSpc>
              <a:spcBef>
                <a:spcPts val="665"/>
              </a:spcBef>
              <a:spcAft>
                <a:spcPts val="0"/>
              </a:spcAft>
            </a:pPr>
            <a:r>
              <a:rPr lang="en-US" sz="1000" b="1" spc="0">
                <a:solidFill>
                  <a:srgbClr val="FFFFFF"/>
                </a:solidFill>
                <a:latin typeface="Arial" panose="02020603050405020304" pitchFamily="2"/>
              </a:rPr>
              <a:t>Issue 2.0 : April 2007 Rolls-Royce data-strictly </a:t>
            </a:r>
          </a:p>
          <a:p>
            <a:pPr marL="594360" marR="0" indent="0" algn="l">
              <a:lnSpc>
                <a:spcPts val="900"/>
              </a:lnSpc>
              <a:spcBef>
                <a:spcPts val="185"/>
              </a:spcBef>
              <a:spcAft>
                <a:spcPts val="0"/>
              </a:spcAft>
            </a:pPr>
            <a:r>
              <a:rPr lang="en-US" sz="1000" b="1" spc="100">
                <a:solidFill>
                  <a:srgbClr val="01135C"/>
                </a:solidFill>
                <a:latin typeface="Arial" panose="02020603050405020304" pitchFamily="2"/>
              </a:rPr>
              <a:t>,</a:t>
            </a:r>
            <a:r>
              <a:rPr lang="en-US" sz="1000" b="1" spc="100">
                <a:solidFill>
                  <a:srgbClr val="FFFFFF"/>
                </a:solidFill>
                <a:latin typeface="Arial" panose="02020603050405020304" pitchFamily="2"/>
              </a:rPr>
              <a:t> . . •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6694805" y="6313170"/>
            <a:ext cx="339090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105">
                <a:solidFill>
                  <a:srgbClr val="FFFFFF"/>
                </a:solidFill>
                <a:latin typeface="Arial" panose="02020603050405020304" pitchFamily="2"/>
              </a:rPr>
              <a:t>ROLLS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7178040" y="6351270"/>
            <a:ext cx="1685290" cy="402590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>
            <a:normAutofit fontScale="90000"/>
          </a:bodyPr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00" b="1" spc="-130">
                <a:solidFill>
                  <a:srgbClr val="FFFFFF"/>
                </a:solidFill>
                <a:latin typeface="Arial" panose="02020603050405020304" pitchFamily="2"/>
              </a:rPr>
              <a:t>Rolls-Royce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>
          <a:xfrm>
            <a:off x="6694805" y="6693535"/>
            <a:ext cx="335915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80">
                <a:solidFill>
                  <a:srgbClr val="FFFFFF"/>
                </a:solidFill>
                <a:latin typeface="Arial" panose="02020603050405020304" pitchFamily="2"/>
              </a:rPr>
              <a:t>ROYCE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431800"/>
            <a:ext cx="9144000" cy="10267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430" rIns="0" bIns="0" anchor="t">
            <a:normAutofit fontScale="95000"/>
          </a:bodyPr>
          <a:lstStyle/>
          <a:p>
            <a:pPr marL="0" marR="0" indent="0" algn="ctr">
              <a:lnSpc>
                <a:spcPts val="4200"/>
              </a:lnSpc>
              <a:spcAft>
                <a:spcPts val="3805"/>
              </a:spcAft>
            </a:pPr>
            <a:r>
              <a:rPr lang="en-US" sz="3650" b="1" spc="55">
                <a:solidFill>
                  <a:srgbClr val="000000"/>
                </a:solidFill>
                <a:latin typeface="Arial" panose="02020603050405020304" pitchFamily="2"/>
              </a:rPr>
              <a:t>Problem Improvement Request.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1458595"/>
            <a:ext cx="9144000" cy="45523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" rIns="0" bIns="0" anchor="t">
            <a:normAutofit fontScale="95000"/>
          </a:bodyPr>
          <a:lstStyle/>
          <a:p>
            <a:pPr marL="64008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850" b="1" spc="15">
                <a:solidFill>
                  <a:srgbClr val="000000"/>
                </a:solidFill>
                <a:latin typeface="Arial" panose="02020603050405020304" pitchFamily="2"/>
              </a:rPr>
              <a:t>Rolls-Royce perspective : </a:t>
            </a:r>
          </a:p>
          <a:p>
            <a:pPr marL="1005840" marR="1371600" indent="0" algn="l">
              <a:lnSpc>
                <a:spcPts val="1900"/>
              </a:lnSpc>
              <a:spcBef>
                <a:spcPts val="3965"/>
              </a:spcBef>
              <a:spcAft>
                <a:spcPts val="0"/>
              </a:spcAft>
            </a:pPr>
            <a:r>
              <a:rPr lang="en-US" sz="1600" b="1" spc="-5">
                <a:solidFill>
                  <a:srgbClr val="000000"/>
                </a:solidFill>
                <a:latin typeface="Arial" panose="02020603050405020304" pitchFamily="2"/>
              </a:rPr>
              <a:t>The PIR Process is structured to enable suppliers to investigate non-compliance within their systems and return them to a compliant state. </a:t>
            </a:r>
          </a:p>
          <a:p>
            <a:pPr marL="1005840" marR="1051560" indent="0" algn="l">
              <a:lnSpc>
                <a:spcPts val="1900"/>
              </a:lnSpc>
              <a:spcBef>
                <a:spcPts val="2700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Suppliers should be using the tool not only to facilitate the acceptance of non-conformance but also as a vehicle to eliminate any future recurrence and protect the customer. </a:t>
            </a:r>
          </a:p>
          <a:p>
            <a:pPr marL="1005840" marR="960120" indent="365760" algn="l">
              <a:lnSpc>
                <a:spcPts val="1900"/>
              </a:lnSpc>
              <a:spcBef>
                <a:spcPts val="2670"/>
              </a:spcBef>
              <a:spcAft>
                <a:spcPts val="0"/>
              </a:spcAft>
              <a:buFont typeface="Symbol"/>
              <a:buChar char="·"/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The PIR is / should not be viewed as an afterthought, nor should it be seen as a burden. </a:t>
            </a:r>
          </a:p>
          <a:p>
            <a:pPr marL="1005840" marR="1005840" indent="365760" algn="l">
              <a:lnSpc>
                <a:spcPts val="1900"/>
              </a:lnSpc>
              <a:spcBef>
                <a:spcPts val="2710"/>
              </a:spcBef>
              <a:spcAft>
                <a:spcPts val="0"/>
              </a:spcAft>
              <a:buFont typeface="Symbol"/>
              <a:buChar char="·"/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The supplier has ownership of the document and all associated actions identified / detailed therein - that owner has the ability to both identify and drive change, or process improvement - as appropriate. </a:t>
            </a:r>
          </a:p>
          <a:p>
            <a:pPr marL="8001000" marR="0" indent="0" algn="l">
              <a:lnSpc>
                <a:spcPts val="1200"/>
              </a:lnSpc>
              <a:spcBef>
                <a:spcPts val="740"/>
              </a:spcBef>
              <a:spcAft>
                <a:spcPts val="490"/>
              </a:spcAft>
            </a:pPr>
            <a:r>
              <a:rPr lang="en-US" sz="1000" spc="-5">
                <a:solidFill>
                  <a:srgbClr val="253377"/>
                </a:solidFill>
                <a:latin typeface="Arial" panose="02020603050405020304" pitchFamily="2"/>
              </a:rPr>
              <a:t>Insert filename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0" y="6205855"/>
            <a:ext cx="3584575" cy="65214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59436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1000" spc="-10">
                <a:solidFill>
                  <a:srgbClr val="FFFFFF"/>
                </a:solidFill>
                <a:latin typeface="Arial" panose="02020603050405020304" pitchFamily="2"/>
              </a:rPr>
              <a:t>Supplier</a:t>
            </a:r>
            <a:r>
              <a:rPr lang="en-US" sz="100">
                <a:solidFill>
                  <a:srgbClr val="000000"/>
                </a:solidFill>
                <a:latin typeface="Arial" panose="02020603050405020304" pitchFamily="2"/>
              </a:rPr>
              <a:t> </a:t>
            </a:r>
          </a:p>
          <a:p>
            <a:pPr marL="1097280" marR="0" indent="0" algn="l">
              <a:lnSpc>
                <a:spcPts val="600"/>
              </a:lnSpc>
              <a:spcBef>
                <a:spcPts val="975"/>
              </a:spcBef>
              <a:spcAft>
                <a:spcPts val="0"/>
              </a:spcAft>
            </a:pPr>
            <a:r>
              <a:rPr lang="en-US" sz="1000" spc="-5">
                <a:solidFill>
                  <a:srgbClr val="FFFFFF"/>
                </a:solidFill>
                <a:latin typeface="Arial" panose="02020603050405020304" pitchFamily="2"/>
              </a:rPr>
              <a:t>Briefing Pack </a:t>
            </a:r>
          </a:p>
          <a:p>
            <a:pPr marL="594360" marR="0" indent="0" algn="l">
              <a:lnSpc>
                <a:spcPts val="1200"/>
              </a:lnSpc>
              <a:spcBef>
                <a:spcPts val="665"/>
              </a:spcBef>
              <a:spcAft>
                <a:spcPts val="0"/>
              </a:spcAft>
            </a:pPr>
            <a:r>
              <a:rPr lang="en-US" sz="1000" b="1" spc="0">
                <a:solidFill>
                  <a:srgbClr val="FFFFFF"/>
                </a:solidFill>
                <a:latin typeface="Arial" panose="02020603050405020304" pitchFamily="2"/>
              </a:rPr>
              <a:t>Issue 2.0 : April 2007 Rolls-Royce data-strictly </a:t>
            </a:r>
          </a:p>
          <a:p>
            <a:pPr marL="594360" marR="0" indent="0" algn="l">
              <a:lnSpc>
                <a:spcPts val="900"/>
              </a:lnSpc>
              <a:spcBef>
                <a:spcPts val="185"/>
              </a:spcBef>
              <a:spcAft>
                <a:spcPts val="0"/>
              </a:spcAft>
            </a:pPr>
            <a:r>
              <a:rPr lang="en-US" sz="1000" b="1" spc="100">
                <a:solidFill>
                  <a:srgbClr val="01135C"/>
                </a:solidFill>
                <a:latin typeface="Arial" panose="02020603050405020304" pitchFamily="2"/>
              </a:rPr>
              <a:t>,</a:t>
            </a:r>
            <a:r>
              <a:rPr lang="en-US" sz="1000" b="1" spc="100">
                <a:solidFill>
                  <a:srgbClr val="FFFFFF"/>
                </a:solidFill>
                <a:latin typeface="Arial" panose="02020603050405020304" pitchFamily="2"/>
              </a:rPr>
              <a:t> . . •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6694805" y="6313170"/>
            <a:ext cx="339090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105">
                <a:solidFill>
                  <a:srgbClr val="FFFFFF"/>
                </a:solidFill>
                <a:latin typeface="Arial" panose="02020603050405020304" pitchFamily="2"/>
              </a:rPr>
              <a:t>ROLLS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7178040" y="6351270"/>
            <a:ext cx="1685290" cy="402590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>
            <a:normAutofit fontScale="90000"/>
          </a:bodyPr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00" b="1" spc="-130">
                <a:solidFill>
                  <a:srgbClr val="FFFFFF"/>
                </a:solidFill>
                <a:latin typeface="Arial" panose="02020603050405020304" pitchFamily="2"/>
              </a:rPr>
              <a:t>Rolls-Royce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6694805" y="6693535"/>
            <a:ext cx="335915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80">
                <a:solidFill>
                  <a:srgbClr val="FFFFFF"/>
                </a:solidFill>
                <a:latin typeface="Arial" panose="02020603050405020304" pitchFamily="2"/>
              </a:rPr>
              <a:t>ROYCE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431800"/>
            <a:ext cx="9144000" cy="9531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430" rIns="0" bIns="0" anchor="t">
            <a:normAutofit fontScale="95000"/>
          </a:bodyPr>
          <a:lstStyle/>
          <a:p>
            <a:pPr marL="0" marR="0" indent="0" algn="ctr">
              <a:lnSpc>
                <a:spcPts val="4200"/>
              </a:lnSpc>
              <a:spcAft>
                <a:spcPts val="3230"/>
              </a:spcAft>
            </a:pPr>
            <a:r>
              <a:rPr lang="en-US" sz="3650" b="1" spc="55">
                <a:solidFill>
                  <a:srgbClr val="000000"/>
                </a:solidFill>
                <a:latin typeface="Arial" panose="02020603050405020304" pitchFamily="2"/>
              </a:rPr>
              <a:t>Problem Improvement Request.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1384935"/>
            <a:ext cx="9144000" cy="44138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445" rIns="0" bIns="0" anchor="t"/>
          <a:lstStyle/>
          <a:p>
            <a:pPr marL="594360" marR="0" indent="0" algn="l">
              <a:lnSpc>
                <a:spcPts val="2300"/>
              </a:lnSpc>
              <a:spcAft>
                <a:spcPts val="0"/>
              </a:spcAft>
            </a:pPr>
            <a:r>
              <a:rPr lang="en-US" sz="2050" b="1" spc="-25">
                <a:solidFill>
                  <a:srgbClr val="000000"/>
                </a:solidFill>
                <a:latin typeface="Arial" panose="02020603050405020304" pitchFamily="2"/>
              </a:rPr>
              <a:t>The suppliers perspective should be : </a:t>
            </a:r>
          </a:p>
          <a:p>
            <a:pPr marL="960120" marR="777240" indent="0" algn="l">
              <a:lnSpc>
                <a:spcPts val="1900"/>
              </a:lnSpc>
              <a:spcBef>
                <a:spcPts val="3235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The PIR is the tool that will be used to improve the business and drive down the cost of non-quality. </a:t>
            </a:r>
          </a:p>
          <a:p>
            <a:pPr marL="960120" marR="1143000" indent="0" algn="l">
              <a:lnSpc>
                <a:spcPts val="2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There is an on-going commitment to improve the business and eliminate unnecessary waste. </a:t>
            </a:r>
          </a:p>
          <a:p>
            <a:pPr marL="960120" marR="731520" indent="0" algn="l">
              <a:lnSpc>
                <a:spcPts val="1900"/>
              </a:lnSpc>
              <a:spcBef>
                <a:spcPts val="370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In the case of non-conformance, use of the PIR is a critical part of that process to ensure the Escape &amp; Problem will not re-occur and not just a short term vehicle raised to re-commence deliveries (please refer to SABRe : Non-conformance Process - PIR Checklist for additional detail). </a:t>
            </a:r>
          </a:p>
          <a:p>
            <a:pPr marL="960120" marR="1188720" indent="0" algn="l">
              <a:lnSpc>
                <a:spcPts val="1900"/>
              </a:lnSpc>
              <a:spcBef>
                <a:spcPts val="415"/>
              </a:spcBef>
              <a:spcAft>
                <a:spcPts val="0"/>
              </a:spcAft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There should be an on-going review of all PIR's raised to assist in monitoring overall process compliance - not just at the next concession arising! </a:t>
            </a:r>
          </a:p>
          <a:p>
            <a:pPr marL="640080" marR="0" indent="320040" algn="l">
              <a:lnSpc>
                <a:spcPts val="2000"/>
              </a:lnSpc>
              <a:spcBef>
                <a:spcPts val="335"/>
              </a:spcBef>
              <a:spcAft>
                <a:spcPts val="4500"/>
              </a:spcAft>
              <a:buFont typeface="Symbol"/>
              <a:buChar char="·"/>
            </a:pPr>
            <a:r>
              <a:rPr lang="en-US" sz="1600" b="1" spc="0">
                <a:solidFill>
                  <a:srgbClr val="000000"/>
                </a:solidFill>
                <a:latin typeface="Arial" panose="02020603050405020304" pitchFamily="2"/>
              </a:rPr>
              <a:t>The PIR can be used to support / justify investment in the process.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0" y="5798820"/>
            <a:ext cx="9144000" cy="212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8001000" marR="0" indent="0" algn="l">
              <a:lnSpc>
                <a:spcPts val="1200"/>
              </a:lnSpc>
              <a:spcAft>
                <a:spcPts val="490"/>
              </a:spcAft>
            </a:pPr>
            <a:r>
              <a:rPr lang="en-US" sz="1000" spc="-5">
                <a:solidFill>
                  <a:srgbClr val="253377"/>
                </a:solidFill>
                <a:latin typeface="Arial" panose="02020603050405020304" pitchFamily="2"/>
              </a:rPr>
              <a:t>Insert filename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0" y="6205855"/>
            <a:ext cx="3974465" cy="65214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59436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1000" spc="-10">
                <a:solidFill>
                  <a:srgbClr val="FFFFFF"/>
                </a:solidFill>
                <a:latin typeface="Arial" panose="02020603050405020304" pitchFamily="2"/>
              </a:rPr>
              <a:t>Supplier</a:t>
            </a:r>
            <a:r>
              <a:rPr lang="en-US" sz="100">
                <a:solidFill>
                  <a:srgbClr val="000000"/>
                </a:solidFill>
                <a:latin typeface="Arial" panose="02020603050405020304" pitchFamily="2"/>
              </a:rPr>
              <a:t> </a:t>
            </a:r>
          </a:p>
          <a:p>
            <a:pPr marL="1097280" marR="0" indent="0" algn="l">
              <a:lnSpc>
                <a:spcPts val="600"/>
              </a:lnSpc>
              <a:spcBef>
                <a:spcPts val="975"/>
              </a:spcBef>
              <a:spcAft>
                <a:spcPts val="0"/>
              </a:spcAft>
            </a:pPr>
            <a:r>
              <a:rPr lang="en-US" sz="1000" spc="-5">
                <a:solidFill>
                  <a:srgbClr val="FFFFFF"/>
                </a:solidFill>
                <a:latin typeface="Arial" panose="02020603050405020304" pitchFamily="2"/>
              </a:rPr>
              <a:t>Briefing Pack </a:t>
            </a:r>
          </a:p>
          <a:p>
            <a:pPr marL="594360" marR="0" indent="0" algn="l">
              <a:lnSpc>
                <a:spcPts val="1200"/>
              </a:lnSpc>
              <a:spcBef>
                <a:spcPts val="665"/>
              </a:spcBef>
              <a:spcAft>
                <a:spcPts val="0"/>
              </a:spcAft>
            </a:pPr>
            <a:r>
              <a:rPr lang="en-US" sz="1000" b="1" spc="0">
                <a:solidFill>
                  <a:srgbClr val="FFFFFF"/>
                </a:solidFill>
                <a:latin typeface="Arial" panose="02020603050405020304" pitchFamily="2"/>
              </a:rPr>
              <a:t>Issue 2.0 : April 2007 Rolls-Royce data-strictly </a:t>
            </a:r>
          </a:p>
          <a:p>
            <a:pPr marL="594360" marR="0" indent="0" algn="l">
              <a:lnSpc>
                <a:spcPts val="900"/>
              </a:lnSpc>
              <a:spcBef>
                <a:spcPts val="185"/>
              </a:spcBef>
              <a:spcAft>
                <a:spcPts val="0"/>
              </a:spcAft>
            </a:pPr>
            <a:r>
              <a:rPr lang="en-US" sz="1000" b="1" spc="100">
                <a:solidFill>
                  <a:srgbClr val="01135C"/>
                </a:solidFill>
                <a:latin typeface="Arial" panose="02020603050405020304" pitchFamily="2"/>
              </a:rPr>
              <a:t>,</a:t>
            </a:r>
            <a:r>
              <a:rPr lang="en-US" sz="1000" b="1" spc="100">
                <a:solidFill>
                  <a:srgbClr val="FFFFFF"/>
                </a:solidFill>
                <a:latin typeface="Arial" panose="02020603050405020304" pitchFamily="2"/>
              </a:rPr>
              <a:t> . . •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6694805" y="6313170"/>
            <a:ext cx="339090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105">
                <a:solidFill>
                  <a:srgbClr val="FFFFFF"/>
                </a:solidFill>
                <a:latin typeface="Arial" panose="02020603050405020304" pitchFamily="2"/>
              </a:rPr>
              <a:t>ROLLS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7178040" y="6351270"/>
            <a:ext cx="1685290" cy="402590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>
            <a:normAutofit fontScale="90000"/>
          </a:bodyPr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00" b="1" spc="-130">
                <a:solidFill>
                  <a:srgbClr val="FFFFFF"/>
                </a:solidFill>
                <a:latin typeface="Arial" panose="02020603050405020304" pitchFamily="2"/>
              </a:rPr>
              <a:t>Rolls-Royce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6694805" y="6693535"/>
            <a:ext cx="335915" cy="65405"/>
          </a:xfrm>
          <a:prstGeom prst="rect">
            <a:avLst/>
          </a:prstGeom>
          <a:solidFill>
            <a:srgbClr val="404F88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450" spc="80">
                <a:solidFill>
                  <a:srgbClr val="FFFFFF"/>
                </a:solidFill>
                <a:latin typeface="Arial" panose="02020603050405020304" pitchFamily="2"/>
              </a:rPr>
              <a:t>ROYCE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57200" y="2080577"/>
            <a:ext cx="8229600" cy="31508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080" rIns="0" bIns="0" anchor="t">
            <a:normAutofit fontScale="95000"/>
          </a:bodyPr>
          <a:lstStyle/>
          <a:p>
            <a:pPr marR="0" indent="0" algn="ctr">
              <a:lnSpc>
                <a:spcPts val="4000"/>
              </a:lnSpc>
              <a:spcAft>
                <a:spcPts val="0"/>
              </a:spcAft>
            </a:pPr>
            <a:r>
              <a:rPr lang="en-US" sz="3650" b="1" spc="50" dirty="0" smtClean="0">
                <a:solidFill>
                  <a:srgbClr val="000000"/>
                </a:solidFill>
                <a:latin typeface="Arial" panose="02020603050405020304" pitchFamily="2"/>
              </a:rPr>
              <a:t>Supplier </a:t>
            </a:r>
            <a:r>
              <a:rPr lang="en-US" sz="3650" b="1" spc="50" dirty="0">
                <a:solidFill>
                  <a:srgbClr val="000000"/>
                </a:solidFill>
                <a:latin typeface="Arial" panose="02020603050405020304" pitchFamily="2"/>
              </a:rPr>
              <a:t>Problem </a:t>
            </a:r>
            <a:r>
              <a:rPr lang="en-US" sz="3650" b="1" spc="40" dirty="0" smtClean="0">
                <a:solidFill>
                  <a:srgbClr val="000000"/>
                </a:solidFill>
                <a:latin typeface="Arial" panose="02020603050405020304" pitchFamily="2"/>
              </a:rPr>
              <a:t>Resolution</a:t>
            </a:r>
          </a:p>
          <a:p>
            <a:pPr marR="0" indent="0" algn="ctr">
              <a:lnSpc>
                <a:spcPts val="4000"/>
              </a:lnSpc>
              <a:spcAft>
                <a:spcPts val="0"/>
              </a:spcAft>
            </a:pPr>
            <a:r>
              <a:rPr lang="en-US" sz="3650" b="1" spc="50" dirty="0" smtClean="0">
                <a:solidFill>
                  <a:srgbClr val="000000"/>
                </a:solidFill>
                <a:latin typeface="Arial" panose="02020603050405020304" pitchFamily="2"/>
              </a:rPr>
              <a:t>Briefing Pack</a:t>
            </a:r>
            <a:endParaRPr lang="en-US" sz="3650" b="1" spc="50" dirty="0">
              <a:solidFill>
                <a:srgbClr val="000000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ts val="4200"/>
              </a:lnSpc>
              <a:spcBef>
                <a:spcPts val="1050"/>
              </a:spcBef>
              <a:spcAft>
                <a:spcPts val="0"/>
              </a:spcAft>
            </a:pPr>
            <a:r>
              <a:rPr lang="en-US" sz="3650" b="1" spc="60" dirty="0">
                <a:solidFill>
                  <a:srgbClr val="000000"/>
                </a:solidFill>
                <a:latin typeface="Arial" panose="02020603050405020304" pitchFamily="2"/>
              </a:rPr>
              <a:t>Problem Improvement Request </a:t>
            </a:r>
          </a:p>
          <a:p>
            <a:pPr marL="0" marR="0" indent="0" algn="ctr">
              <a:lnSpc>
                <a:spcPts val="4200"/>
              </a:lnSpc>
              <a:spcBef>
                <a:spcPts val="160"/>
              </a:spcBef>
              <a:spcAft>
                <a:spcPts val="495"/>
              </a:spcAft>
            </a:pPr>
            <a:r>
              <a:rPr lang="en-US" sz="3650" b="1" spc="0" dirty="0">
                <a:solidFill>
                  <a:srgbClr val="000000"/>
                </a:solidFill>
                <a:latin typeface="Arial" panose="02020603050405020304" pitchFamily="2"/>
              </a:rPr>
              <a:t>(PIR</a:t>
            </a:r>
            <a:r>
              <a:rPr lang="en-US" sz="3650" b="1" spc="0" dirty="0" smtClean="0">
                <a:solidFill>
                  <a:srgbClr val="000000"/>
                </a:solidFill>
                <a:latin typeface="Arial" panose="02020603050405020304" pitchFamily="2"/>
              </a:rPr>
              <a:t>)</a:t>
            </a:r>
            <a:endParaRPr lang="en-US" sz="3650" b="1" spc="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431800"/>
            <a:ext cx="9144000" cy="1025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430" rIns="0" bIns="0" anchor="t">
            <a:normAutofit fontScale="95000"/>
          </a:bodyPr>
          <a:lstStyle/>
          <a:p>
            <a:pPr marL="0" marR="0" indent="0" algn="ctr">
              <a:lnSpc>
                <a:spcPts val="4200"/>
              </a:lnSpc>
              <a:spcAft>
                <a:spcPts val="3805"/>
              </a:spcAft>
            </a:pPr>
            <a:r>
              <a:rPr lang="en-US" sz="3650" b="1" spc="55" dirty="0">
                <a:solidFill>
                  <a:srgbClr val="000000"/>
                </a:solidFill>
                <a:latin typeface="Arial" panose="02020603050405020304" pitchFamily="2"/>
              </a:rPr>
              <a:t>Problem Improvement </a:t>
            </a:r>
            <a:r>
              <a:rPr lang="en-US" sz="3650" b="1" spc="55" dirty="0" smtClean="0">
                <a:solidFill>
                  <a:srgbClr val="000000"/>
                </a:solidFill>
                <a:latin typeface="Arial" panose="02020603050405020304" pitchFamily="2"/>
              </a:rPr>
              <a:t>Request </a:t>
            </a:r>
            <a:endParaRPr lang="en-US" sz="3650" b="1" spc="5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1329309"/>
            <a:ext cx="8833104" cy="4553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" rIns="0" bIns="0" anchor="t">
            <a:noAutofit/>
          </a:bodyPr>
          <a:lstStyle/>
          <a:p>
            <a:pPr marL="59436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2000" b="1" spc="-10" dirty="0" smtClean="0">
                <a:solidFill>
                  <a:srgbClr val="000000"/>
                </a:solidFill>
                <a:latin typeface="Arial" panose="02020603050405020304" pitchFamily="2"/>
              </a:rPr>
              <a:t>Introduction: </a:t>
            </a:r>
          </a:p>
          <a:p>
            <a:pPr marL="59436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For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all Concessions, Quality Escapes, Customer Complaints, delivery issues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or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product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rejections,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effective completion of the PIR is a pre-requisite of the Non-conformance Process.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The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PIR process will identify products and processes that can be exposed to similar non-conformance, which can be addressed via "read across"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action.</a:t>
            </a:r>
          </a:p>
          <a:p>
            <a:pPr marL="59436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Arial" panose="02020603050405020304" pitchFamily="2"/>
              </a:rPr>
              <a:t>Key Questions:</a:t>
            </a:r>
            <a:endParaRPr lang="en-US" sz="1600" b="1" spc="0" dirty="0" smtClean="0">
              <a:solidFill>
                <a:srgbClr val="000000"/>
              </a:solidFill>
              <a:latin typeface="Arial" panose="02020603050405020304" pitchFamily="2"/>
            </a:endParaRPr>
          </a:p>
          <a:p>
            <a:pPr marL="1005840" marR="0" indent="0" algn="l">
              <a:lnSpc>
                <a:spcPts val="1900"/>
              </a:lnSpc>
              <a:spcBef>
                <a:spcPts val="3020"/>
              </a:spcBef>
              <a:spcAft>
                <a:spcPts val="0"/>
              </a:spcAft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Has the Problem been effectively contained, and by what means? </a:t>
            </a:r>
          </a:p>
          <a:p>
            <a:pPr marL="1005840" marR="1280160" indent="0" algn="l">
              <a:lnSpc>
                <a:spcPts val="1900"/>
              </a:lnSpc>
              <a:spcBef>
                <a:spcPts val="420"/>
              </a:spcBef>
              <a:spcAft>
                <a:spcPts val="0"/>
              </a:spcAft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Does the PIR and actions detailed actually address the root cause(s) of escape and problem? </a:t>
            </a:r>
          </a:p>
          <a:p>
            <a:pPr marL="1005840" marR="731520" indent="0" algn="l">
              <a:lnSpc>
                <a:spcPts val="1900"/>
              </a:lnSpc>
              <a:spcBef>
                <a:spcPts val="365"/>
              </a:spcBef>
              <a:spcAft>
                <a:spcPts val="0"/>
              </a:spcAft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Are the stated actions plausible and the true root cause(s) of the escape and problem? </a:t>
            </a:r>
          </a:p>
          <a:p>
            <a:pPr marL="1005840" marR="0" indent="365760" algn="l">
              <a:lnSpc>
                <a:spcPts val="2000"/>
              </a:lnSpc>
              <a:spcBef>
                <a:spcPts val="295"/>
              </a:spcBef>
              <a:spcAft>
                <a:spcPts val="0"/>
              </a:spcAft>
              <a:buFont typeface="Symbol"/>
              <a:buChar char="·"/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Is there sufficient detail and supporting data to underwrite the cause(s)? </a:t>
            </a:r>
          </a:p>
          <a:p>
            <a:pPr marL="1005840" marR="731520" indent="365760" algn="l">
              <a:lnSpc>
                <a:spcPts val="1900"/>
              </a:lnSpc>
              <a:spcBef>
                <a:spcPts val="400"/>
              </a:spcBef>
              <a:spcAft>
                <a:spcPts val="0"/>
              </a:spcAft>
              <a:buFont typeface="Symbol"/>
              <a:buChar char="·"/>
            </a:pPr>
            <a:r>
              <a:rPr lang="en-US" sz="1600" b="1" spc="-5" dirty="0" smtClean="0">
                <a:solidFill>
                  <a:srgbClr val="000000"/>
                </a:solidFill>
                <a:latin typeface="Arial" panose="02020603050405020304" pitchFamily="2"/>
              </a:rPr>
              <a:t>Is there objective evidence to demonstrate that a thorough process has been followed to establish why (e.g. 5 - Why's, Cause &amp; Effect Diagram etc.)?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487045"/>
            <a:ext cx="9144000" cy="8978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ctr">
              <a:lnSpc>
                <a:spcPts val="3800"/>
              </a:lnSpc>
              <a:spcAft>
                <a:spcPts val="3230"/>
              </a:spcAft>
            </a:pPr>
            <a:r>
              <a:rPr lang="en-US" sz="3650" b="1" spc="55" dirty="0">
                <a:solidFill>
                  <a:srgbClr val="000000"/>
                </a:solidFill>
                <a:latin typeface="Arial" panose="02020603050405020304" pitchFamily="2"/>
              </a:rPr>
              <a:t>Problem Improvement </a:t>
            </a:r>
            <a:r>
              <a:rPr lang="en-US" sz="3650" b="1" spc="55" dirty="0" smtClean="0">
                <a:solidFill>
                  <a:srgbClr val="000000"/>
                </a:solidFill>
                <a:latin typeface="Arial" panose="02020603050405020304" pitchFamily="2"/>
              </a:rPr>
              <a:t>Request </a:t>
            </a:r>
            <a:endParaRPr lang="en-US" sz="3650" b="1" spc="5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0" y="1384935"/>
            <a:ext cx="9144000" cy="44138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>
            <a:normAutofit fontScale="95000"/>
          </a:bodyPr>
          <a:lstStyle/>
          <a:p>
            <a:pPr marL="59436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1900" b="1" spc="5" dirty="0" smtClean="0">
                <a:solidFill>
                  <a:srgbClr val="000000"/>
                </a:solidFill>
                <a:latin typeface="Arial" panose="02020603050405020304" pitchFamily="2"/>
              </a:rPr>
              <a:t>Continued</a:t>
            </a:r>
            <a:r>
              <a:rPr lang="en-US" sz="1600" b="1" spc="5" dirty="0" smtClean="0">
                <a:solidFill>
                  <a:srgbClr val="000000"/>
                </a:solidFill>
                <a:latin typeface="Arial" panose="02020603050405020304" pitchFamily="2"/>
              </a:rPr>
              <a:t>: </a:t>
            </a:r>
            <a:endParaRPr lang="en-US" sz="1600" b="1" spc="5" dirty="0">
              <a:solidFill>
                <a:srgbClr val="000000"/>
              </a:solidFill>
              <a:latin typeface="Arial" panose="02020603050405020304" pitchFamily="2"/>
            </a:endParaRPr>
          </a:p>
          <a:p>
            <a:pPr marL="59436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1700" b="1" spc="20" dirty="0" smtClean="0">
                <a:solidFill>
                  <a:srgbClr val="000000"/>
                </a:solidFill>
                <a:latin typeface="Arial" panose="02020603050405020304" pitchFamily="2"/>
              </a:rPr>
              <a:t>Having </a:t>
            </a:r>
            <a:r>
              <a:rPr lang="en-US" sz="1700" b="1" spc="20" dirty="0">
                <a:solidFill>
                  <a:srgbClr val="000000"/>
                </a:solidFill>
                <a:latin typeface="Arial" panose="02020603050405020304" pitchFamily="2"/>
              </a:rPr>
              <a:t>established the root cause, </a:t>
            </a:r>
            <a:r>
              <a:rPr lang="en-US" sz="1700" b="1" spc="20" dirty="0" smtClean="0">
                <a:solidFill>
                  <a:srgbClr val="000000"/>
                </a:solidFill>
                <a:latin typeface="Arial" panose="02020603050405020304" pitchFamily="2"/>
              </a:rPr>
              <a:t>we </a:t>
            </a:r>
            <a:r>
              <a:rPr lang="en-US" sz="1700" b="1" spc="20" dirty="0" smtClean="0">
                <a:solidFill>
                  <a:srgbClr val="000000"/>
                </a:solidFill>
                <a:latin typeface="Arial" panose="02020603050405020304" pitchFamily="2"/>
              </a:rPr>
              <a:t>customers </a:t>
            </a:r>
            <a:r>
              <a:rPr lang="en-US" sz="1700" b="1" spc="20" dirty="0">
                <a:solidFill>
                  <a:srgbClr val="000000"/>
                </a:solidFill>
                <a:latin typeface="Arial" panose="02020603050405020304" pitchFamily="2"/>
              </a:rPr>
              <a:t>expect robust and demonstrable corrective </a:t>
            </a:r>
            <a:r>
              <a:rPr lang="en-US" sz="1700" b="1" spc="20" dirty="0" smtClean="0">
                <a:solidFill>
                  <a:srgbClr val="000000"/>
                </a:solidFill>
                <a:latin typeface="Arial" panose="02020603050405020304" pitchFamily="2"/>
              </a:rPr>
              <a:t>action:</a:t>
            </a:r>
          </a:p>
          <a:p>
            <a:pPr marL="880110" marR="0" indent="-28575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Are </a:t>
            </a:r>
            <a:r>
              <a:rPr lang="en-US" sz="1700" b="1" spc="0" dirty="0">
                <a:solidFill>
                  <a:srgbClr val="000000"/>
                </a:solidFill>
                <a:latin typeface="Arial" panose="02020603050405020304" pitchFamily="2"/>
              </a:rPr>
              <a:t>the actions identified meaningful and </a:t>
            </a: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accurate?</a:t>
            </a:r>
          </a:p>
          <a:p>
            <a:pPr marL="880110" marR="0" indent="-28575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Is </a:t>
            </a:r>
            <a:r>
              <a:rPr lang="en-US" sz="1700" b="1" spc="0" dirty="0">
                <a:solidFill>
                  <a:srgbClr val="000000"/>
                </a:solidFill>
                <a:latin typeface="Arial" panose="02020603050405020304" pitchFamily="2"/>
              </a:rPr>
              <a:t>the implementation of corrective actions scheduled to be achieved over a realistic timescale, relative to the severity of the original problem and it's affect on </a:t>
            </a:r>
            <a:r>
              <a:rPr lang="en-US" sz="1700" b="1" dirty="0" smtClean="0">
                <a:solidFill>
                  <a:srgbClr val="000000"/>
                </a:solidFill>
                <a:latin typeface="Arial" panose="02020603050405020304" pitchFamily="2"/>
              </a:rPr>
              <a:t>the customer</a:t>
            </a:r>
          </a:p>
          <a:p>
            <a:pPr marL="880110" marR="0" indent="-28575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dirty="0" smtClean="0">
                <a:solidFill>
                  <a:srgbClr val="000000"/>
                </a:solidFill>
                <a:latin typeface="Arial" panose="02020603050405020304" pitchFamily="2"/>
              </a:rPr>
              <a:t>A</a:t>
            </a: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re </a:t>
            </a:r>
            <a:r>
              <a:rPr lang="en-US" sz="1700" b="1" spc="0" dirty="0">
                <a:solidFill>
                  <a:srgbClr val="000000"/>
                </a:solidFill>
                <a:latin typeface="Arial" panose="02020603050405020304" pitchFamily="2"/>
              </a:rPr>
              <a:t>all corrective actions in place / complete, verifiable and by what means?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431800"/>
            <a:ext cx="9144000" cy="10267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430" rIns="0" bIns="0" anchor="t">
            <a:normAutofit fontScale="95000"/>
          </a:bodyPr>
          <a:lstStyle/>
          <a:p>
            <a:pPr marL="0" marR="0" indent="0" algn="ctr">
              <a:lnSpc>
                <a:spcPts val="4200"/>
              </a:lnSpc>
              <a:spcAft>
                <a:spcPts val="3805"/>
              </a:spcAft>
            </a:pPr>
            <a:r>
              <a:rPr lang="en-US" sz="3650" b="1" spc="55" dirty="0">
                <a:solidFill>
                  <a:srgbClr val="000000"/>
                </a:solidFill>
                <a:latin typeface="Arial" panose="02020603050405020304" pitchFamily="2"/>
              </a:rPr>
              <a:t>Problem Improvement </a:t>
            </a:r>
            <a:r>
              <a:rPr lang="en-US" sz="3650" b="1" spc="55" dirty="0" smtClean="0">
                <a:solidFill>
                  <a:srgbClr val="000000"/>
                </a:solidFill>
                <a:latin typeface="Arial" panose="02020603050405020304" pitchFamily="2"/>
              </a:rPr>
              <a:t>Request </a:t>
            </a:r>
            <a:endParaRPr lang="en-US" sz="3650" b="1" spc="5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1458595"/>
            <a:ext cx="8906256" cy="45523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" rIns="0" bIns="0" anchor="t">
            <a:normAutofit fontScale="95000"/>
          </a:bodyPr>
          <a:lstStyle/>
          <a:p>
            <a:pPr marL="64008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850" b="1" spc="15" dirty="0" smtClean="0">
                <a:solidFill>
                  <a:srgbClr val="000000"/>
                </a:solidFill>
                <a:latin typeface="Arial" panose="02020603050405020304" pitchFamily="2"/>
              </a:rPr>
              <a:t>Our</a:t>
            </a:r>
            <a:r>
              <a:rPr lang="en-US" sz="1850" b="1" spc="1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r>
              <a:rPr lang="en-US" sz="1850" b="1" spc="15" dirty="0">
                <a:solidFill>
                  <a:srgbClr val="000000"/>
                </a:solidFill>
                <a:latin typeface="Arial" panose="02020603050405020304" pitchFamily="2"/>
              </a:rPr>
              <a:t>perspective : </a:t>
            </a:r>
            <a:endParaRPr lang="en-US" sz="1850" b="1" spc="15" dirty="0" smtClean="0">
              <a:solidFill>
                <a:srgbClr val="000000"/>
              </a:solidFill>
              <a:latin typeface="Arial" panose="02020603050405020304" pitchFamily="2"/>
            </a:endParaRPr>
          </a:p>
          <a:p>
            <a:pPr marL="640080" marR="0" indent="0" algn="l">
              <a:lnSpc>
                <a:spcPts val="2100"/>
              </a:lnSpc>
              <a:spcAft>
                <a:spcPts val="0"/>
              </a:spcAft>
            </a:pPr>
            <a:endParaRPr lang="en-US" sz="1850" b="1" spc="15" dirty="0">
              <a:solidFill>
                <a:srgbClr val="000000"/>
              </a:solidFill>
              <a:latin typeface="Arial" panose="02020603050405020304" pitchFamily="2"/>
            </a:endParaRPr>
          </a:p>
          <a:p>
            <a:pPr marL="64008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700" b="1" spc="-5" dirty="0" smtClean="0">
                <a:solidFill>
                  <a:srgbClr val="000000"/>
                </a:solidFill>
                <a:latin typeface="Arial" panose="02020603050405020304" pitchFamily="2"/>
              </a:rPr>
              <a:t>The </a:t>
            </a:r>
            <a:r>
              <a:rPr lang="en-US" sz="1700" b="1" spc="-5" dirty="0">
                <a:solidFill>
                  <a:srgbClr val="000000"/>
                </a:solidFill>
                <a:latin typeface="Arial" panose="02020603050405020304" pitchFamily="2"/>
              </a:rPr>
              <a:t>PIR Process is structured to enable suppliers to investigate non-compliance within their systems and return them to a compliant </a:t>
            </a:r>
            <a:r>
              <a:rPr lang="en-US" sz="1700" b="1" spc="-5" dirty="0" smtClean="0">
                <a:solidFill>
                  <a:srgbClr val="000000"/>
                </a:solidFill>
                <a:latin typeface="Arial" panose="02020603050405020304" pitchFamily="2"/>
              </a:rPr>
              <a:t>state.</a:t>
            </a:r>
          </a:p>
          <a:p>
            <a:pPr marL="64008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Suppliers </a:t>
            </a:r>
            <a:r>
              <a:rPr lang="en-US" sz="1700" b="1" spc="0" dirty="0">
                <a:solidFill>
                  <a:srgbClr val="000000"/>
                </a:solidFill>
                <a:latin typeface="Arial" panose="02020603050405020304" pitchFamily="2"/>
              </a:rPr>
              <a:t>should be using the tool not only to facilitate the acceptance of non-conformance but also as a vehicle to eliminate any future recurrence and protect the </a:t>
            </a: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customer.</a:t>
            </a:r>
          </a:p>
          <a:p>
            <a:pPr marL="640080" marR="0" indent="0" algn="l">
              <a:lnSpc>
                <a:spcPts val="2100"/>
              </a:lnSpc>
              <a:spcAft>
                <a:spcPts val="0"/>
              </a:spcAft>
            </a:pPr>
            <a:endParaRPr lang="en-US" sz="1700" b="1" dirty="0">
              <a:solidFill>
                <a:srgbClr val="000000"/>
              </a:solidFill>
              <a:latin typeface="Arial" panose="02020603050405020304" pitchFamily="2"/>
            </a:endParaRPr>
          </a:p>
          <a:p>
            <a:pPr marL="925830" marR="0" indent="-285750" algn="l">
              <a:lnSpc>
                <a:spcPts val="21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The </a:t>
            </a:r>
            <a:r>
              <a:rPr lang="en-US" sz="1700" b="1" spc="0" dirty="0">
                <a:solidFill>
                  <a:srgbClr val="000000"/>
                </a:solidFill>
                <a:latin typeface="Arial" panose="02020603050405020304" pitchFamily="2"/>
              </a:rPr>
              <a:t>PIR is / should not be viewed as an afterthought, nor should it be seen as a </a:t>
            </a: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burden.</a:t>
            </a:r>
          </a:p>
          <a:p>
            <a:pPr marL="925830" marR="0" indent="-285750" algn="l">
              <a:lnSpc>
                <a:spcPts val="21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The </a:t>
            </a:r>
            <a:r>
              <a:rPr lang="en-US" sz="1700" b="1" spc="0" dirty="0">
                <a:solidFill>
                  <a:srgbClr val="000000"/>
                </a:solidFill>
                <a:latin typeface="Arial" panose="02020603050405020304" pitchFamily="2"/>
              </a:rPr>
              <a:t>supplier has ownership of the document and all associated actions identified / detailed therein - that owner has the ability to both identify and drive change, or process improvement - as appropriate</a:t>
            </a:r>
            <a:r>
              <a:rPr lang="en-US" sz="1700" b="1" spc="0" dirty="0" smtClean="0">
                <a:solidFill>
                  <a:srgbClr val="000000"/>
                </a:solidFill>
                <a:latin typeface="Arial" panose="02020603050405020304" pitchFamily="2"/>
              </a:rPr>
              <a:t>.</a:t>
            </a:r>
            <a:endParaRPr lang="en-US" sz="1700" b="1" spc="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431800"/>
            <a:ext cx="9144000" cy="9531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430" rIns="0" bIns="0" anchor="t">
            <a:normAutofit fontScale="95000"/>
          </a:bodyPr>
          <a:lstStyle/>
          <a:p>
            <a:pPr marL="0" marR="0" indent="0" algn="ctr">
              <a:lnSpc>
                <a:spcPts val="4200"/>
              </a:lnSpc>
              <a:spcAft>
                <a:spcPts val="3230"/>
              </a:spcAft>
            </a:pPr>
            <a:r>
              <a:rPr lang="en-US" sz="3650" b="1" spc="55" dirty="0">
                <a:solidFill>
                  <a:srgbClr val="000000"/>
                </a:solidFill>
                <a:latin typeface="Arial" panose="02020603050405020304" pitchFamily="2"/>
              </a:rPr>
              <a:t>Problem Improvement </a:t>
            </a:r>
            <a:r>
              <a:rPr lang="en-US" sz="3650" b="1" spc="55" dirty="0" smtClean="0">
                <a:solidFill>
                  <a:srgbClr val="000000"/>
                </a:solidFill>
                <a:latin typeface="Arial" panose="02020603050405020304" pitchFamily="2"/>
              </a:rPr>
              <a:t>Request</a:t>
            </a:r>
            <a:endParaRPr lang="en-US" sz="3650" b="1" spc="5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1384935"/>
            <a:ext cx="9144000" cy="44138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445" rIns="0" bIns="0" anchor="t"/>
          <a:lstStyle/>
          <a:p>
            <a:pPr marL="594360" marR="0" indent="0" algn="l">
              <a:lnSpc>
                <a:spcPts val="2300"/>
              </a:lnSpc>
              <a:spcAft>
                <a:spcPts val="0"/>
              </a:spcAft>
            </a:pPr>
            <a:r>
              <a:rPr lang="en-US" sz="1900" b="1" spc="-25" dirty="0">
                <a:solidFill>
                  <a:srgbClr val="000000"/>
                </a:solidFill>
                <a:latin typeface="Arial" panose="02020603050405020304" pitchFamily="2"/>
              </a:rPr>
              <a:t>The suppliers perspective should be : </a:t>
            </a:r>
            <a:endParaRPr lang="en-US" sz="1900" b="1" spc="-25" dirty="0" smtClean="0">
              <a:solidFill>
                <a:srgbClr val="000000"/>
              </a:solidFill>
              <a:latin typeface="Arial" panose="02020603050405020304" pitchFamily="2"/>
            </a:endParaRPr>
          </a:p>
          <a:p>
            <a:pPr marL="594360" marR="0" indent="0" algn="l">
              <a:lnSpc>
                <a:spcPts val="2300"/>
              </a:lnSpc>
              <a:spcAft>
                <a:spcPts val="0"/>
              </a:spcAft>
            </a:pPr>
            <a:endParaRPr lang="en-US" sz="1900" b="1" spc="-25" dirty="0">
              <a:solidFill>
                <a:srgbClr val="000000"/>
              </a:solidFill>
              <a:latin typeface="Arial" panose="02020603050405020304" pitchFamily="2"/>
            </a:endParaRPr>
          </a:p>
          <a:p>
            <a:pPr marL="880110" marR="0" indent="-285750" algn="l">
              <a:lnSpc>
                <a:spcPts val="23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The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PIR is the tool that will be used to improve the business and drive down the cost of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non-quality.</a:t>
            </a:r>
          </a:p>
          <a:p>
            <a:pPr marL="880110" marR="0" indent="-285750" algn="l">
              <a:lnSpc>
                <a:spcPts val="23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There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is an on-going commitment to improve the business and eliminate unnecessary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waste.</a:t>
            </a:r>
          </a:p>
          <a:p>
            <a:pPr marL="880110" marR="0" indent="-285750" algn="l">
              <a:lnSpc>
                <a:spcPts val="23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In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the case of non-conformance, use of the PIR is a critical part of that process to ensure the Escape &amp; Problem will not re-occur and not just a short term vehicle raised to re-commence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deliveries.</a:t>
            </a:r>
          </a:p>
          <a:p>
            <a:pPr marL="880110" marR="0" indent="-285750" algn="l">
              <a:lnSpc>
                <a:spcPts val="23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There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should be an on-going review of all PIR's raised to assist in monitoring overall process compliance - not just at the next concession </a:t>
            </a: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arising!</a:t>
            </a:r>
          </a:p>
          <a:p>
            <a:pPr marL="880110" marR="0" indent="-285750" algn="l">
              <a:lnSpc>
                <a:spcPts val="23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spc="0" dirty="0" smtClean="0">
                <a:solidFill>
                  <a:srgbClr val="000000"/>
                </a:solidFill>
                <a:latin typeface="Arial" panose="02020603050405020304" pitchFamily="2"/>
              </a:rPr>
              <a:t>The </a:t>
            </a:r>
            <a:r>
              <a:rPr lang="en-US" sz="1600" b="1" spc="0" dirty="0">
                <a:solidFill>
                  <a:srgbClr val="000000"/>
                </a:solidFill>
                <a:latin typeface="Arial" panose="02020603050405020304" pitchFamily="2"/>
              </a:rPr>
              <a:t>PIR can be used to support / justify investment in the process.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469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Symbol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Wall</dc:creator>
  <cp:lastModifiedBy>Andrew Wall</cp:lastModifiedBy>
  <cp:revision>3</cp:revision>
  <dcterms:modified xsi:type="dcterms:W3CDTF">2018-10-23T14:57:56Z</dcterms:modified>
</cp:coreProperties>
</file>