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6" r:id="rId10"/>
    <p:sldId id="268" r:id="rId11"/>
  </p:sldIdLst>
  <p:sldSz cx="9144000" cy="6858000" type="screen4x3"/>
  <p:notesSz cx="6858000" cy="9144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142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6" name="Text Placeholder 5"/>
          <p:cNvSpPr>
            <a:spLocks noGrp="1"/>
          </p:cNvSpPr>
          <p:nvPr>
            <p:ph type="body" idx="10"/>
          </p:nvPr>
        </p:nvSpPr>
        <p:spPr>
          <a:xfrm>
            <a:off x="606425" y="2496185"/>
            <a:ext cx="7086600" cy="2542540"/>
          </a:xfrm>
          <a:prstGeom prst="rect">
            <a:avLst/>
          </a:prstGeom>
          <a:noFill/>
          <a:ln w="0" cmpd="sng">
            <a:noFill/>
            <a:prstDash val="solid"/>
          </a:ln>
        </p:spPr>
        <p:txBody>
          <a:bodyPr vert="horz" lIns="0" tIns="1270" rIns="0" bIns="0" anchor="t"/>
          <a:lstStyle/>
          <a:p>
            <a:pPr marL="0" marR="0" indent="0" algn="r">
              <a:lnSpc>
                <a:spcPts val="4100"/>
              </a:lnSpc>
              <a:spcAft>
                <a:spcPts val="0"/>
              </a:spcAft>
            </a:pPr>
            <a:r>
              <a:rPr lang="en-US" sz="3600" b="1" spc="-10">
                <a:solidFill>
                  <a:srgbClr val="000000"/>
                </a:solidFill>
                <a:latin typeface="Arial" panose="02020603050405020304" pitchFamily="2"/>
              </a:rPr>
              <a:t>SABRe : Inspection Processes. </a:t>
            </a:r>
          </a:p>
          <a:p>
            <a:pPr marL="0" marR="0" indent="0" algn="ctr">
              <a:lnSpc>
                <a:spcPts val="4100"/>
              </a:lnSpc>
              <a:spcBef>
                <a:spcPts val="5980"/>
              </a:spcBef>
              <a:spcAft>
                <a:spcPts val="5915"/>
              </a:spcAft>
            </a:pPr>
            <a:r>
              <a:rPr lang="en-US" sz="3600" b="1" spc="-10">
                <a:solidFill>
                  <a:srgbClr val="000000"/>
                </a:solidFill>
                <a:latin typeface="Arial" panose="02020603050405020304" pitchFamily="2"/>
              </a:rPr>
              <a:t>Supplier Briefing Pack. </a:t>
            </a:r>
          </a:p>
        </p:txBody>
      </p:sp>
      <p:sp>
        <p:nvSpPr>
          <p:cNvPr id="7" name="Text Placeholder 6"/>
          <p:cNvSpPr>
            <a:spLocks noGrp="1"/>
          </p:cNvSpPr>
          <p:nvPr>
            <p:ph type="body" idx="10"/>
          </p:nvPr>
        </p:nvSpPr>
        <p:spPr>
          <a:xfrm>
            <a:off x="606425" y="5038725"/>
            <a:ext cx="7086600" cy="981075"/>
          </a:xfrm>
          <a:prstGeom prst="rect">
            <a:avLst/>
          </a:prstGeom>
          <a:noFill/>
          <a:ln w="0" cmpd="sng">
            <a:noFill/>
            <a:prstDash val="solid"/>
          </a:ln>
        </p:spPr>
        <p:txBody>
          <a:bodyPr vert="horz" lIns="0" tIns="1270" rIns="0" bIns="0" anchor="t"/>
          <a:lstStyle/>
          <a:p>
            <a:pPr marL="0" marR="0" indent="0" algn="l">
              <a:lnSpc>
                <a:spcPts val="1000"/>
              </a:lnSpc>
              <a:spcAft>
                <a:spcPts val="0"/>
              </a:spcAft>
            </a:pPr>
            <a:r>
              <a:rPr lang="en-US" sz="900" b="1" spc="0">
                <a:solidFill>
                  <a:srgbClr val="000000"/>
                </a:solidFill>
                <a:latin typeface="Arial" panose="02020603050405020304" pitchFamily="2"/>
              </a:rPr>
              <a:t>©2008 Rolls-Royce plc </a:t>
            </a:r>
          </a:p>
          <a:p>
            <a:pPr marL="0" marR="0" indent="0" algn="l">
              <a:lnSpc>
                <a:spcPts val="1100"/>
              </a:lnSpc>
              <a:spcBef>
                <a:spcPts val="0"/>
              </a:spcBef>
              <a:spcAft>
                <a:spcPts val="0"/>
              </a:spcAft>
            </a:pPr>
            <a:r>
              <a:rPr lang="en-US" sz="900" spc="0">
                <a:solidFill>
                  <a:srgbClr val="000000"/>
                </a:solidFill>
                <a:latin typeface="Arial" panose="02020603050405020304" pitchFamily="2"/>
              </a:rPr>
              <a:t>The information in this document is the property of Rolls-Royce plc and may not be copied or communicated to a third party, or used for any purpose other than that for which it is supplied without the express written consent of Rolls-Royce plc. </a:t>
            </a:r>
          </a:p>
          <a:p>
            <a:pPr marL="0" marR="0" indent="0" algn="l">
              <a:lnSpc>
                <a:spcPts val="1100"/>
              </a:lnSpc>
              <a:spcBef>
                <a:spcPts val="0"/>
              </a:spcBef>
              <a:spcAft>
                <a:spcPts val="1270"/>
              </a:spcAft>
            </a:pPr>
            <a:r>
              <a:rPr lang="en-US" sz="900" spc="0">
                <a:solidFill>
                  <a:srgbClr val="000000"/>
                </a:solidFill>
                <a:latin typeface="Arial" panose="02020603050405020304" pitchFamily="2"/>
              </a:rPr>
              <a:t>This information is given in good faith based upon the latest information available to Rolls-Royce plc, no warranty or representation is given concerning such information, which must not be taken as establishing any contractual or other commitment binding upon Rolls-Royce plc or any of its subsidiary or associated companies.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279400"/>
            <a:ext cx="9144000" cy="212090"/>
          </a:xfrm>
          <a:prstGeom prst="rect">
            <a:avLst/>
          </a:prstGeom>
          <a:noFill/>
          <a:ln w="0" cmpd="sng">
            <a:noFill/>
            <a:prstDash val="solid"/>
          </a:ln>
        </p:spPr>
        <p:txBody>
          <a:bodyPr vert="horz" lIns="0" tIns="9525" rIns="0" bIns="0" anchor="t"/>
          <a:lstStyle/>
          <a:p>
            <a:pPr marL="8595360" marR="0" indent="0" algn="l">
              <a:lnSpc>
                <a:spcPts val="1500"/>
              </a:lnSpc>
              <a:spcAft>
                <a:spcPts val="0"/>
              </a:spcAft>
            </a:pPr>
            <a:r>
              <a:rPr lang="en-US" sz="1400" spc="155">
                <a:solidFill>
                  <a:srgbClr val="415088"/>
                </a:solidFill>
                <a:latin typeface="Arial" panose="02020603050405020304" pitchFamily="2"/>
              </a:rPr>
              <a:t>13 </a:t>
            </a:r>
          </a:p>
        </p:txBody>
      </p:sp>
      <p:sp>
        <p:nvSpPr>
          <p:cNvPr id="3" name="Text Placeholder 2"/>
          <p:cNvSpPr>
            <a:spLocks noGrp="1"/>
          </p:cNvSpPr>
          <p:nvPr>
            <p:ph type="body" idx="10"/>
          </p:nvPr>
        </p:nvSpPr>
        <p:spPr>
          <a:xfrm>
            <a:off x="0" y="491490"/>
            <a:ext cx="9144000" cy="1275715"/>
          </a:xfrm>
          <a:prstGeom prst="rect">
            <a:avLst/>
          </a:prstGeom>
          <a:noFill/>
          <a:ln w="0" cmpd="sng">
            <a:noFill/>
            <a:prstDash val="solid"/>
          </a:ln>
        </p:spPr>
        <p:txBody>
          <a:bodyPr vert="horz" lIns="0" tIns="0" rIns="0" bIns="0" anchor="t"/>
          <a:lstStyle/>
          <a:p>
            <a:pPr marL="0" marR="0" indent="0" algn="ctr">
              <a:lnSpc>
                <a:spcPts val="2300"/>
              </a:lnSpc>
              <a:spcAft>
                <a:spcPts val="7695"/>
              </a:spcAft>
            </a:pPr>
            <a:r>
              <a:rPr lang="en-US" sz="2400" b="1" spc="-5">
                <a:solidFill>
                  <a:srgbClr val="000000"/>
                </a:solidFill>
                <a:latin typeface="Arial" panose="02020603050405020304" pitchFamily="2"/>
              </a:rPr>
              <a:t>Inspection Processes : Inspection Records. </a:t>
            </a:r>
          </a:p>
        </p:txBody>
      </p:sp>
      <p:sp>
        <p:nvSpPr>
          <p:cNvPr id="4" name="Text Placeholder 3"/>
          <p:cNvSpPr>
            <a:spLocks noGrp="1"/>
          </p:cNvSpPr>
          <p:nvPr>
            <p:ph type="body" idx="10"/>
          </p:nvPr>
        </p:nvSpPr>
        <p:spPr>
          <a:xfrm>
            <a:off x="0" y="1767205"/>
            <a:ext cx="9144000" cy="4252595"/>
          </a:xfrm>
          <a:prstGeom prst="rect">
            <a:avLst/>
          </a:prstGeom>
          <a:noFill/>
          <a:ln w="0" cmpd="sng">
            <a:noFill/>
            <a:prstDash val="solid"/>
          </a:ln>
        </p:spPr>
        <p:txBody>
          <a:bodyPr vert="horz" lIns="0" tIns="9525" rIns="0" bIns="0" anchor="t"/>
          <a:lstStyle/>
          <a:p>
            <a:pPr marL="640080" marR="0" indent="0" algn="l">
              <a:lnSpc>
                <a:spcPts val="1300"/>
              </a:lnSpc>
              <a:spcAft>
                <a:spcPts val="0"/>
              </a:spcAft>
            </a:pPr>
            <a:r>
              <a:rPr lang="en-US" sz="1200" b="1" spc="-15">
                <a:solidFill>
                  <a:srgbClr val="000000"/>
                </a:solidFill>
                <a:latin typeface="Arial" panose="02020603050405020304" pitchFamily="2"/>
              </a:rPr>
              <a:t>General Requirements : </a:t>
            </a:r>
          </a:p>
          <a:p>
            <a:pPr marL="1005840" marR="1280160" indent="365760" algn="l">
              <a:lnSpc>
                <a:spcPts val="1300"/>
              </a:lnSpc>
              <a:spcBef>
                <a:spcPts val="3460"/>
              </a:spcBef>
              <a:spcAft>
                <a:spcPts val="0"/>
              </a:spcAft>
              <a:buFont typeface="Symbol"/>
              <a:buChar char="·"/>
            </a:pPr>
            <a:r>
              <a:rPr lang="en-US" sz="1200" b="1" spc="0">
                <a:solidFill>
                  <a:srgbClr val="000000"/>
                </a:solidFill>
                <a:latin typeface="Arial" panose="02020603050405020304" pitchFamily="2"/>
              </a:rPr>
              <a:t>Accurate records shall be maintained and retained to support the implementation and effective management of each stage of the overall manufacturing and / or inspection process - where appropriate. </a:t>
            </a:r>
          </a:p>
          <a:p>
            <a:pPr marL="1005840" marR="0" indent="365760" algn="l">
              <a:lnSpc>
                <a:spcPts val="1300"/>
              </a:lnSpc>
              <a:spcBef>
                <a:spcPts val="3455"/>
              </a:spcBef>
              <a:spcAft>
                <a:spcPts val="0"/>
              </a:spcAft>
              <a:buFont typeface="Symbol"/>
              <a:buChar char="·"/>
            </a:pPr>
            <a:r>
              <a:rPr lang="en-US" sz="1200" b="1" spc="0">
                <a:solidFill>
                  <a:srgbClr val="000000"/>
                </a:solidFill>
                <a:latin typeface="Arial" panose="02020603050405020304" pitchFamily="2"/>
              </a:rPr>
              <a:t>Record retention periods / storage and retrieval arrangements shall be in accordance with any </a:t>
            </a:r>
          </a:p>
          <a:p>
            <a:pPr marL="1005840" marR="822960" indent="0" algn="l">
              <a:lnSpc>
                <a:spcPts val="1300"/>
              </a:lnSpc>
              <a:spcBef>
                <a:spcPts val="15"/>
              </a:spcBef>
              <a:spcAft>
                <a:spcPts val="0"/>
              </a:spcAft>
              <a:tabLst>
                <a:tab pos="8046720" algn="l"/>
              </a:tabLst>
            </a:pPr>
            <a:r>
              <a:rPr lang="en-US" sz="1200" b="1" spc="0">
                <a:solidFill>
                  <a:srgbClr val="000000"/>
                </a:solidFill>
                <a:latin typeface="Arial" panose="02020603050405020304" pitchFamily="2"/>
              </a:rPr>
              <a:t>regulatory or Rolls-Royce customer requirements applicable to documentation and data . as referenced within SABRe -“Control of Documents and Records”. </a:t>
            </a:r>
          </a:p>
          <a:p>
            <a:pPr marL="1005840" marR="1280160" indent="365760" algn="l">
              <a:lnSpc>
                <a:spcPts val="1300"/>
              </a:lnSpc>
              <a:spcBef>
                <a:spcPts val="1870"/>
              </a:spcBef>
              <a:spcAft>
                <a:spcPts val="0"/>
              </a:spcAft>
              <a:buFont typeface="Symbol"/>
              <a:buChar char="·"/>
            </a:pPr>
            <a:r>
              <a:rPr lang="en-US" sz="1200" b="1" spc="0">
                <a:solidFill>
                  <a:srgbClr val="000000"/>
                </a:solidFill>
                <a:latin typeface="Arial" panose="02020603050405020304" pitchFamily="2"/>
              </a:rPr>
              <a:t>Records relating to the allocation of stamps, change in duties or status, shall be classified and retained as Category “A” records. </a:t>
            </a:r>
          </a:p>
          <a:p>
            <a:pPr marL="1005840" marR="0" indent="365760" algn="l">
              <a:lnSpc>
                <a:spcPts val="1500"/>
              </a:lnSpc>
              <a:spcBef>
                <a:spcPts val="1920"/>
              </a:spcBef>
              <a:spcAft>
                <a:spcPts val="0"/>
              </a:spcAft>
              <a:buFont typeface="Symbol"/>
              <a:buChar char="·"/>
            </a:pPr>
            <a:r>
              <a:rPr lang="en-US" sz="1400" b="1" u="sng" spc="0">
                <a:solidFill>
                  <a:srgbClr val="000000"/>
                </a:solidFill>
                <a:latin typeface="Arial" panose="02020603050405020304" pitchFamily="2"/>
              </a:rPr>
              <a:t>Finally and please remember - “blank sheets tell no tales” - if a formal record is  </a:t>
            </a:r>
          </a:p>
          <a:p>
            <a:pPr marL="1005840" marR="0" indent="0" algn="l">
              <a:lnSpc>
                <a:spcPts val="1500"/>
              </a:lnSpc>
              <a:spcBef>
                <a:spcPts val="5"/>
              </a:spcBef>
              <a:spcAft>
                <a:spcPts val="0"/>
              </a:spcAft>
            </a:pPr>
            <a:r>
              <a:rPr lang="en-US" sz="1400" b="1" u="sng" spc="0">
                <a:solidFill>
                  <a:srgbClr val="000000"/>
                </a:solidFill>
                <a:latin typeface="Arial" panose="02020603050405020304" pitchFamily="2"/>
              </a:rPr>
              <a:t>specified / required for specific operations (it is normally for a good and valid reason!) - </a:t>
            </a:r>
          </a:p>
          <a:p>
            <a:pPr marL="1005840" marR="960120" indent="0" algn="l">
              <a:lnSpc>
                <a:spcPts val="1500"/>
              </a:lnSpc>
              <a:spcBef>
                <a:spcPts val="0"/>
              </a:spcBef>
              <a:spcAft>
                <a:spcPts val="0"/>
              </a:spcAft>
            </a:pPr>
            <a:r>
              <a:rPr lang="en-US" sz="1400" b="1" u="sng" spc="0">
                <a:solidFill>
                  <a:srgbClr val="000000"/>
                </a:solidFill>
                <a:latin typeface="Arial" panose="02020603050405020304" pitchFamily="2"/>
              </a:rPr>
              <a:t>so make sure it exists, or cause one to be created - prior to product release from your work station / company into Rolls-Royce.</a:t>
            </a:r>
            <a:r>
              <a:rPr lang="en-US" sz="1400" b="1" u="sng" spc="0">
                <a:solidFill>
                  <a:srgbClr val="415088"/>
                </a:solidFill>
                <a:latin typeface="Arial" panose="02020603050405020304" pitchFamily="2"/>
              </a:rPr>
              <a:t>  </a:t>
            </a:r>
          </a:p>
          <a:p>
            <a:pPr marL="8001000" marR="0" indent="0" algn="l">
              <a:lnSpc>
                <a:spcPts val="1200"/>
              </a:lnSpc>
              <a:spcBef>
                <a:spcPts val="3275"/>
              </a:spcBef>
              <a:spcAft>
                <a:spcPts val="540"/>
              </a:spcAft>
            </a:pPr>
            <a:r>
              <a:rPr lang="en-US" sz="1000" spc="-5">
                <a:solidFill>
                  <a:srgbClr val="415088"/>
                </a:solidFill>
                <a:latin typeface="Arial" panose="02020603050405020304" pitchFamily="2"/>
              </a:rPr>
              <a:t>Insert filename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279400"/>
            <a:ext cx="9144000" cy="212090"/>
          </a:xfrm>
          <a:prstGeom prst="rect">
            <a:avLst/>
          </a:prstGeom>
          <a:noFill/>
          <a:ln w="0" cmpd="sng">
            <a:noFill/>
            <a:prstDash val="solid"/>
          </a:ln>
        </p:spPr>
        <p:txBody>
          <a:bodyPr vert="horz" lIns="0" tIns="9525" rIns="0" bIns="0" anchor="t"/>
          <a:lstStyle/>
          <a:p>
            <a:pPr marL="8686800" marR="0" indent="0" algn="l">
              <a:lnSpc>
                <a:spcPts val="1500"/>
              </a:lnSpc>
              <a:spcAft>
                <a:spcPts val="0"/>
              </a:spcAft>
            </a:pPr>
            <a:r>
              <a:rPr lang="en-US" sz="1400" spc="0">
                <a:solidFill>
                  <a:srgbClr val="415088"/>
                </a:solidFill>
                <a:latin typeface="Arial" panose="02020603050405020304" pitchFamily="2"/>
              </a:rPr>
              <a:t>2 </a:t>
            </a:r>
          </a:p>
        </p:txBody>
      </p:sp>
      <p:sp>
        <p:nvSpPr>
          <p:cNvPr id="3" name="Text Placeholder 2"/>
          <p:cNvSpPr>
            <a:spLocks noGrp="1"/>
          </p:cNvSpPr>
          <p:nvPr>
            <p:ph type="body" idx="10"/>
          </p:nvPr>
        </p:nvSpPr>
        <p:spPr>
          <a:xfrm>
            <a:off x="0" y="491490"/>
            <a:ext cx="9144000" cy="746760"/>
          </a:xfrm>
          <a:prstGeom prst="rect">
            <a:avLst/>
          </a:prstGeom>
          <a:noFill/>
          <a:ln w="0" cmpd="sng">
            <a:noFill/>
            <a:prstDash val="solid"/>
          </a:ln>
        </p:spPr>
        <p:txBody>
          <a:bodyPr vert="horz" lIns="0" tIns="0" rIns="0" bIns="0" anchor="t"/>
          <a:lstStyle/>
          <a:p>
            <a:pPr marL="0" marR="0" indent="0" algn="ctr">
              <a:lnSpc>
                <a:spcPts val="2800"/>
              </a:lnSpc>
              <a:spcAft>
                <a:spcPts val="3055"/>
              </a:spcAft>
            </a:pPr>
            <a:r>
              <a:rPr lang="en-US" sz="2800" b="1" spc="-5">
                <a:solidFill>
                  <a:srgbClr val="000000"/>
                </a:solidFill>
                <a:latin typeface="Arial" panose="02020603050405020304" pitchFamily="2"/>
              </a:rPr>
              <a:t>Inspection Processes - List of Contents. </a:t>
            </a:r>
          </a:p>
        </p:txBody>
      </p:sp>
      <p:sp>
        <p:nvSpPr>
          <p:cNvPr id="4" name="Text Placeholder 3"/>
          <p:cNvSpPr>
            <a:spLocks noGrp="1"/>
          </p:cNvSpPr>
          <p:nvPr>
            <p:ph type="body" idx="10"/>
          </p:nvPr>
        </p:nvSpPr>
        <p:spPr>
          <a:xfrm>
            <a:off x="0" y="1238250"/>
            <a:ext cx="9144000" cy="4781550"/>
          </a:xfrm>
          <a:prstGeom prst="rect">
            <a:avLst/>
          </a:prstGeom>
          <a:noFill/>
          <a:ln w="0" cmpd="sng">
            <a:noFill/>
            <a:prstDash val="solid"/>
          </a:ln>
        </p:spPr>
        <p:txBody>
          <a:bodyPr vert="horz" lIns="0" tIns="128270" rIns="0" bIns="0" anchor="t"/>
          <a:lstStyle/>
          <a:p>
            <a:pPr marL="640080" marR="0" indent="365760" algn="just">
              <a:lnSpc>
                <a:spcPts val="2000"/>
              </a:lnSpc>
              <a:spcAft>
                <a:spcPts val="0"/>
              </a:spcAft>
              <a:buFont typeface="Symbol"/>
              <a:buChar char="·"/>
            </a:pPr>
            <a:r>
              <a:rPr lang="en-US" sz="1600" b="1" spc="-5">
                <a:solidFill>
                  <a:srgbClr val="000000"/>
                </a:solidFill>
                <a:latin typeface="Arial" panose="02020603050405020304" pitchFamily="2"/>
              </a:rPr>
              <a:t>General Requirements. </a:t>
            </a:r>
          </a:p>
          <a:p>
            <a:pPr marL="640080" marR="0" indent="365760" algn="just">
              <a:lnSpc>
                <a:spcPts val="2000"/>
              </a:lnSpc>
              <a:spcBef>
                <a:spcPts val="2625"/>
              </a:spcBef>
              <a:spcAft>
                <a:spcPts val="0"/>
              </a:spcAft>
              <a:buFont typeface="Symbol"/>
              <a:buChar char="·"/>
            </a:pPr>
            <a:r>
              <a:rPr lang="en-US" sz="1600" b="1" spc="-10">
                <a:solidFill>
                  <a:srgbClr val="000000"/>
                </a:solidFill>
                <a:latin typeface="Arial" panose="02020603050405020304" pitchFamily="2"/>
              </a:rPr>
              <a:t>Visual Inspection. </a:t>
            </a:r>
          </a:p>
          <a:p>
            <a:pPr marL="640080" marR="0" indent="365760" algn="just">
              <a:lnSpc>
                <a:spcPts val="2000"/>
              </a:lnSpc>
              <a:spcBef>
                <a:spcPts val="2620"/>
              </a:spcBef>
              <a:spcAft>
                <a:spcPts val="0"/>
              </a:spcAft>
              <a:buFont typeface="Symbol"/>
              <a:buChar char="·"/>
            </a:pPr>
            <a:r>
              <a:rPr lang="en-US" sz="1600" b="1" spc="-5">
                <a:solidFill>
                  <a:srgbClr val="000000"/>
                </a:solidFill>
                <a:latin typeface="Arial" panose="02020603050405020304" pitchFamily="2"/>
              </a:rPr>
              <a:t>Dimensional Inspection. </a:t>
            </a:r>
          </a:p>
          <a:p>
            <a:pPr marL="640080" marR="0" indent="365760" algn="just">
              <a:lnSpc>
                <a:spcPts val="2000"/>
              </a:lnSpc>
              <a:spcBef>
                <a:spcPts val="2625"/>
              </a:spcBef>
              <a:spcAft>
                <a:spcPts val="0"/>
              </a:spcAft>
              <a:buFont typeface="Symbol"/>
              <a:buChar char="·"/>
            </a:pPr>
            <a:r>
              <a:rPr lang="en-US" sz="1600" b="1" spc="-5">
                <a:solidFill>
                  <a:srgbClr val="000000"/>
                </a:solidFill>
                <a:latin typeface="Arial" panose="02020603050405020304" pitchFamily="2"/>
              </a:rPr>
              <a:t>Non-destructive Testing. </a:t>
            </a:r>
          </a:p>
          <a:p>
            <a:pPr marL="640080" marR="0" indent="365760" algn="just">
              <a:lnSpc>
                <a:spcPts val="2000"/>
              </a:lnSpc>
              <a:spcBef>
                <a:spcPts val="2620"/>
              </a:spcBef>
              <a:spcAft>
                <a:spcPts val="0"/>
              </a:spcAft>
              <a:buFont typeface="Symbol"/>
              <a:buChar char="·"/>
            </a:pPr>
            <a:r>
              <a:rPr lang="en-US" sz="1600" b="1" spc="-5">
                <a:solidFill>
                  <a:srgbClr val="000000"/>
                </a:solidFill>
                <a:latin typeface="Arial" panose="02020603050405020304" pitchFamily="2"/>
              </a:rPr>
              <a:t>Issue and Control of Stamps. </a:t>
            </a:r>
          </a:p>
          <a:p>
            <a:pPr marL="640080" marR="0" indent="365760" algn="just">
              <a:lnSpc>
                <a:spcPts val="2000"/>
              </a:lnSpc>
              <a:spcBef>
                <a:spcPts val="2625"/>
              </a:spcBef>
              <a:spcAft>
                <a:spcPts val="0"/>
              </a:spcAft>
              <a:buFont typeface="Symbol"/>
              <a:buChar char="·"/>
            </a:pPr>
            <a:r>
              <a:rPr lang="en-US" sz="1600" b="1" spc="-5">
                <a:solidFill>
                  <a:srgbClr val="000000"/>
                </a:solidFill>
                <a:latin typeface="Arial" panose="02020603050405020304" pitchFamily="2"/>
              </a:rPr>
              <a:t>Operator Certification. </a:t>
            </a:r>
          </a:p>
          <a:p>
            <a:pPr marL="640080" marR="0" indent="365760" algn="just">
              <a:lnSpc>
                <a:spcPts val="2000"/>
              </a:lnSpc>
              <a:spcBef>
                <a:spcPts val="2625"/>
              </a:spcBef>
              <a:spcAft>
                <a:spcPts val="0"/>
              </a:spcAft>
              <a:buFont typeface="Symbol"/>
              <a:buChar char="·"/>
            </a:pPr>
            <a:r>
              <a:rPr lang="en-US" sz="1600" b="1" spc="0">
                <a:solidFill>
                  <a:srgbClr val="000000"/>
                </a:solidFill>
                <a:latin typeface="Arial" panose="02020603050405020304" pitchFamily="2"/>
              </a:rPr>
              <a:t>Calibration Control and Measuring Equipment. </a:t>
            </a:r>
          </a:p>
          <a:p>
            <a:pPr marL="640080" marR="0" indent="365760" algn="just">
              <a:lnSpc>
                <a:spcPts val="2000"/>
              </a:lnSpc>
              <a:spcBef>
                <a:spcPts val="2620"/>
              </a:spcBef>
              <a:spcAft>
                <a:spcPts val="0"/>
              </a:spcAft>
              <a:buFont typeface="Symbol"/>
              <a:buChar char="·"/>
            </a:pPr>
            <a:r>
              <a:rPr lang="en-US" sz="1600" b="1" spc="-5">
                <a:solidFill>
                  <a:srgbClr val="000000"/>
                </a:solidFill>
                <a:latin typeface="Arial" panose="02020603050405020304" pitchFamily="2"/>
              </a:rPr>
              <a:t>Inspection Records. </a:t>
            </a:r>
          </a:p>
          <a:p>
            <a:pPr marL="8001000" marR="0" indent="0" algn="just">
              <a:lnSpc>
                <a:spcPts val="1200"/>
              </a:lnSpc>
              <a:spcBef>
                <a:spcPts val="685"/>
              </a:spcBef>
              <a:spcAft>
                <a:spcPts val="540"/>
              </a:spcAft>
            </a:pPr>
            <a:r>
              <a:rPr lang="en-US" sz="1000" spc="-5">
                <a:solidFill>
                  <a:srgbClr val="415088"/>
                </a:solidFill>
                <a:latin typeface="Arial" panose="02020603050405020304" pitchFamily="2"/>
              </a:rPr>
              <a:t>Insert filename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279400"/>
            <a:ext cx="9144000" cy="212090"/>
          </a:xfrm>
          <a:prstGeom prst="rect">
            <a:avLst/>
          </a:prstGeom>
          <a:noFill/>
          <a:ln w="0" cmpd="sng">
            <a:noFill/>
            <a:prstDash val="solid"/>
          </a:ln>
        </p:spPr>
        <p:txBody>
          <a:bodyPr vert="horz" lIns="0" tIns="9525" rIns="0" bIns="0" anchor="t"/>
          <a:lstStyle/>
          <a:p>
            <a:pPr marL="8686800" marR="0" indent="0" algn="l">
              <a:lnSpc>
                <a:spcPts val="1500"/>
              </a:lnSpc>
              <a:spcAft>
                <a:spcPts val="0"/>
              </a:spcAft>
            </a:pPr>
            <a:r>
              <a:rPr lang="en-US" sz="1400" spc="0">
                <a:solidFill>
                  <a:srgbClr val="415088"/>
                </a:solidFill>
                <a:latin typeface="Arial" panose="02020603050405020304" pitchFamily="2"/>
              </a:rPr>
              <a:t>3 </a:t>
            </a:r>
          </a:p>
        </p:txBody>
      </p:sp>
      <p:sp>
        <p:nvSpPr>
          <p:cNvPr id="3" name="Text Placeholder 2"/>
          <p:cNvSpPr>
            <a:spLocks noGrp="1"/>
          </p:cNvSpPr>
          <p:nvPr>
            <p:ph type="body" idx="10"/>
          </p:nvPr>
        </p:nvSpPr>
        <p:spPr>
          <a:xfrm>
            <a:off x="0" y="491490"/>
            <a:ext cx="9144000" cy="845820"/>
          </a:xfrm>
          <a:prstGeom prst="rect">
            <a:avLst/>
          </a:prstGeom>
          <a:noFill/>
          <a:ln w="0" cmpd="sng">
            <a:noFill/>
            <a:prstDash val="solid"/>
          </a:ln>
        </p:spPr>
        <p:txBody>
          <a:bodyPr vert="horz" lIns="0" tIns="0" rIns="0" bIns="0" anchor="t">
            <a:normAutofit fontScale="95000"/>
          </a:bodyPr>
          <a:lstStyle/>
          <a:p>
            <a:pPr marL="0" marR="0" indent="0" algn="ctr">
              <a:lnSpc>
                <a:spcPts val="2300"/>
              </a:lnSpc>
              <a:spcAft>
                <a:spcPts val="4310"/>
              </a:spcAft>
            </a:pPr>
            <a:r>
              <a:rPr lang="en-US" sz="2400" b="1" spc="50">
                <a:solidFill>
                  <a:srgbClr val="000000"/>
                </a:solidFill>
                <a:latin typeface="Arial" panose="02020603050405020304" pitchFamily="2"/>
              </a:rPr>
              <a:t>Inspection Processes : General Requirements. </a:t>
            </a:r>
          </a:p>
        </p:txBody>
      </p:sp>
      <p:sp>
        <p:nvSpPr>
          <p:cNvPr id="4" name="Text Placeholder 3"/>
          <p:cNvSpPr>
            <a:spLocks noGrp="1"/>
          </p:cNvSpPr>
          <p:nvPr>
            <p:ph type="body" idx="10"/>
          </p:nvPr>
        </p:nvSpPr>
        <p:spPr>
          <a:xfrm>
            <a:off x="0" y="1337310"/>
            <a:ext cx="9144000" cy="4682490"/>
          </a:xfrm>
          <a:prstGeom prst="rect">
            <a:avLst/>
          </a:prstGeom>
          <a:noFill/>
          <a:ln w="0" cmpd="sng">
            <a:noFill/>
            <a:prstDash val="solid"/>
          </a:ln>
        </p:spPr>
        <p:txBody>
          <a:bodyPr vert="horz" lIns="0" tIns="0" rIns="0" bIns="0" anchor="t"/>
          <a:lstStyle/>
          <a:p>
            <a:pPr marL="640080" marR="822960" indent="0" algn="just">
              <a:lnSpc>
                <a:spcPts val="1600"/>
              </a:lnSpc>
              <a:spcAft>
                <a:spcPts val="0"/>
              </a:spcAft>
            </a:pPr>
            <a:r>
              <a:rPr lang="en-US" sz="1200" b="1" spc="0">
                <a:solidFill>
                  <a:srgbClr val="000000"/>
                </a:solidFill>
                <a:latin typeface="Arial" panose="02020603050405020304" pitchFamily="2"/>
              </a:rPr>
              <a:t>Inspection is the step within a business process at which a product is checked to confirm that it meets the specification or design intent. </a:t>
            </a:r>
          </a:p>
          <a:p>
            <a:pPr marL="1005840" marR="822960" indent="365760" algn="l">
              <a:lnSpc>
                <a:spcPts val="1300"/>
              </a:lnSpc>
              <a:spcBef>
                <a:spcPts val="1875"/>
              </a:spcBef>
              <a:spcAft>
                <a:spcPts val="0"/>
              </a:spcAft>
              <a:buFont typeface="Symbol"/>
              <a:buChar char="·"/>
            </a:pPr>
            <a:r>
              <a:rPr lang="en-US" sz="1200" b="1" spc="0">
                <a:solidFill>
                  <a:srgbClr val="000000"/>
                </a:solidFill>
                <a:latin typeface="Arial" panose="02020603050405020304" pitchFamily="2"/>
              </a:rPr>
              <a:t>The inputs to the inspection process are a definition of the criteria to be inspected against (e.g. Detail Drawing / Repair Scheme / Technical Specification / Quality Acceptance Standard etc.) , allied to a definition of the inspection technique(s) to be used. </a:t>
            </a:r>
          </a:p>
          <a:p>
            <a:pPr marL="1005840" marR="1371600" indent="365760" algn="l">
              <a:lnSpc>
                <a:spcPts val="1300"/>
              </a:lnSpc>
              <a:spcBef>
                <a:spcPts val="1875"/>
              </a:spcBef>
              <a:spcAft>
                <a:spcPts val="0"/>
              </a:spcAft>
              <a:buFont typeface="Symbol"/>
              <a:buChar char="·"/>
            </a:pPr>
            <a:r>
              <a:rPr lang="en-US" sz="1200" b="1" spc="0">
                <a:solidFill>
                  <a:srgbClr val="000000"/>
                </a:solidFill>
                <a:latin typeface="Arial" panose="02020603050405020304" pitchFamily="2"/>
              </a:rPr>
              <a:t>The type of inspection to be used is an input to the process - as an integral part of the overall inspection requirements. </a:t>
            </a:r>
          </a:p>
          <a:p>
            <a:pPr marL="1005840" marR="822960" indent="365760" algn="just">
              <a:lnSpc>
                <a:spcPts val="1300"/>
              </a:lnSpc>
              <a:spcBef>
                <a:spcPts val="1875"/>
              </a:spcBef>
              <a:spcAft>
                <a:spcPts val="0"/>
              </a:spcAft>
              <a:buFont typeface="Symbol"/>
              <a:buChar char="·"/>
            </a:pPr>
            <a:r>
              <a:rPr lang="en-US" sz="1200" b="1" spc="0">
                <a:solidFill>
                  <a:srgbClr val="000000"/>
                </a:solidFill>
                <a:latin typeface="Arial" panose="02020603050405020304" pitchFamily="2"/>
              </a:rPr>
              <a:t>Acceptance criteria should also be specified, with the output being either “acceptance” or “rejection” of the specific operation and / or product(s) concerned. </a:t>
            </a:r>
          </a:p>
          <a:p>
            <a:pPr marL="1005840" marR="1234440" indent="365760" algn="l">
              <a:lnSpc>
                <a:spcPts val="1300"/>
              </a:lnSpc>
              <a:spcBef>
                <a:spcPts val="1875"/>
              </a:spcBef>
              <a:spcAft>
                <a:spcPts val="0"/>
              </a:spcAft>
              <a:buFont typeface="Symbol"/>
              <a:buChar char="·"/>
            </a:pPr>
            <a:r>
              <a:rPr lang="en-US" sz="1200" b="1" spc="0">
                <a:solidFill>
                  <a:srgbClr val="000000"/>
                </a:solidFill>
                <a:latin typeface="Arial" panose="02020603050405020304" pitchFamily="2"/>
              </a:rPr>
              <a:t>A systematic approach shall be employed to ensure inspection results are recorded against the product / feature being inspected ; this is particularly important when inspecting batches of product(s). </a:t>
            </a:r>
          </a:p>
          <a:p>
            <a:pPr marL="1005840" marR="868680" indent="365760" algn="l">
              <a:lnSpc>
                <a:spcPts val="1300"/>
              </a:lnSpc>
              <a:spcBef>
                <a:spcPts val="1875"/>
              </a:spcBef>
              <a:spcAft>
                <a:spcPts val="0"/>
              </a:spcAft>
              <a:buFont typeface="Symbol"/>
              <a:buChar char="·"/>
            </a:pPr>
            <a:r>
              <a:rPr lang="en-US" sz="1200" b="1" spc="0">
                <a:solidFill>
                  <a:srgbClr val="000000"/>
                </a:solidFill>
                <a:latin typeface="Arial" panose="02020603050405020304" pitchFamily="2"/>
              </a:rPr>
              <a:t>The inspection location(s) shall be large enough to ensure batch integrity can be preserved and also be free of any potential contaminants (e.g. swarf, waste etc.) </a:t>
            </a:r>
          </a:p>
          <a:p>
            <a:pPr marL="1005840" marR="1325880" indent="365760" algn="l">
              <a:lnSpc>
                <a:spcPts val="1300"/>
              </a:lnSpc>
              <a:spcBef>
                <a:spcPts val="1875"/>
              </a:spcBef>
              <a:spcAft>
                <a:spcPts val="0"/>
              </a:spcAft>
              <a:buFont typeface="Symbol"/>
              <a:buChar char="·"/>
            </a:pPr>
            <a:r>
              <a:rPr lang="en-US" sz="1200" b="1" spc="-5">
                <a:solidFill>
                  <a:srgbClr val="000000"/>
                </a:solidFill>
                <a:latin typeface="Arial" panose="02020603050405020304" pitchFamily="2"/>
              </a:rPr>
              <a:t>Environmental conditions shall be maintained to support accurate measurement, including temperature (where relevant), appropriate illumination to adequately highlight measurement equipment, together with those features being visually / dimensionally inspected or assessed. </a:t>
            </a:r>
          </a:p>
          <a:p>
            <a:pPr marL="8001000" marR="0" indent="0" algn="l">
              <a:lnSpc>
                <a:spcPts val="1200"/>
              </a:lnSpc>
              <a:spcBef>
                <a:spcPts val="1310"/>
              </a:spcBef>
              <a:spcAft>
                <a:spcPts val="540"/>
              </a:spcAft>
            </a:pPr>
            <a:r>
              <a:rPr lang="en-US" sz="1000" spc="-5">
                <a:solidFill>
                  <a:srgbClr val="415088"/>
                </a:solidFill>
                <a:latin typeface="Arial" panose="02020603050405020304" pitchFamily="2"/>
              </a:rPr>
              <a:t>Insert filename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279400"/>
            <a:ext cx="9144000" cy="212090"/>
          </a:xfrm>
          <a:prstGeom prst="rect">
            <a:avLst/>
          </a:prstGeom>
          <a:noFill/>
          <a:ln w="0" cmpd="sng">
            <a:noFill/>
            <a:prstDash val="solid"/>
          </a:ln>
        </p:spPr>
        <p:txBody>
          <a:bodyPr vert="horz" lIns="0" tIns="9525" rIns="0" bIns="0" anchor="t"/>
          <a:lstStyle/>
          <a:p>
            <a:pPr marL="8686800" marR="0" indent="0" algn="l">
              <a:lnSpc>
                <a:spcPts val="1500"/>
              </a:lnSpc>
              <a:spcAft>
                <a:spcPts val="0"/>
              </a:spcAft>
            </a:pPr>
            <a:r>
              <a:rPr lang="en-US" sz="1400" spc="0">
                <a:solidFill>
                  <a:srgbClr val="415088"/>
                </a:solidFill>
                <a:latin typeface="Arial" panose="02020603050405020304" pitchFamily="2"/>
              </a:rPr>
              <a:t>4 </a:t>
            </a:r>
          </a:p>
        </p:txBody>
      </p:sp>
      <p:sp>
        <p:nvSpPr>
          <p:cNvPr id="3" name="Text Placeholder 2"/>
          <p:cNvSpPr>
            <a:spLocks noGrp="1"/>
          </p:cNvSpPr>
          <p:nvPr>
            <p:ph type="body" idx="10"/>
          </p:nvPr>
        </p:nvSpPr>
        <p:spPr>
          <a:xfrm>
            <a:off x="0" y="491490"/>
            <a:ext cx="9144000" cy="845820"/>
          </a:xfrm>
          <a:prstGeom prst="rect">
            <a:avLst/>
          </a:prstGeom>
          <a:noFill/>
          <a:ln w="0" cmpd="sng">
            <a:noFill/>
            <a:prstDash val="solid"/>
          </a:ln>
        </p:spPr>
        <p:txBody>
          <a:bodyPr vert="horz" lIns="0" tIns="0" rIns="0" bIns="0" anchor="t"/>
          <a:lstStyle/>
          <a:p>
            <a:pPr marL="0" marR="0" indent="0" algn="ctr">
              <a:lnSpc>
                <a:spcPts val="2300"/>
              </a:lnSpc>
              <a:spcAft>
                <a:spcPts val="4310"/>
              </a:spcAft>
            </a:pPr>
            <a:r>
              <a:rPr lang="en-US" sz="2400" b="1" spc="-5">
                <a:solidFill>
                  <a:srgbClr val="000000"/>
                </a:solidFill>
                <a:latin typeface="Arial" panose="02020603050405020304" pitchFamily="2"/>
              </a:rPr>
              <a:t>Inspection Processes : Visual Inspection. </a:t>
            </a:r>
          </a:p>
        </p:txBody>
      </p:sp>
      <p:sp>
        <p:nvSpPr>
          <p:cNvPr id="4" name="Text Placeholder 3"/>
          <p:cNvSpPr>
            <a:spLocks noGrp="1"/>
          </p:cNvSpPr>
          <p:nvPr>
            <p:ph type="body" idx="10"/>
          </p:nvPr>
        </p:nvSpPr>
        <p:spPr>
          <a:xfrm>
            <a:off x="0" y="1337310"/>
            <a:ext cx="9144000" cy="4682490"/>
          </a:xfrm>
          <a:prstGeom prst="rect">
            <a:avLst/>
          </a:prstGeom>
          <a:noFill/>
          <a:ln w="0" cmpd="sng">
            <a:noFill/>
            <a:prstDash val="solid"/>
          </a:ln>
        </p:spPr>
        <p:txBody>
          <a:bodyPr vert="horz" lIns="0" tIns="0" rIns="0" bIns="0" anchor="t"/>
          <a:lstStyle/>
          <a:p>
            <a:pPr marL="640080" marR="685800" indent="0" algn="l">
              <a:lnSpc>
                <a:spcPts val="1600"/>
              </a:lnSpc>
              <a:spcAft>
                <a:spcPts val="0"/>
              </a:spcAft>
            </a:pPr>
            <a:r>
              <a:rPr lang="en-US" sz="1200" b="1" spc="0">
                <a:solidFill>
                  <a:srgbClr val="000000"/>
                </a:solidFill>
                <a:latin typeface="Arial" panose="02020603050405020304" pitchFamily="2"/>
              </a:rPr>
              <a:t>Following a production, processing, assembly or repair operation (as appropriate), visual inspection may be specified to detect changes in visual appearance in order to: </a:t>
            </a:r>
          </a:p>
          <a:p>
            <a:pPr marL="1005840" marR="0" indent="365760" algn="l">
              <a:lnSpc>
                <a:spcPts val="1500"/>
              </a:lnSpc>
              <a:spcBef>
                <a:spcPts val="1690"/>
              </a:spcBef>
              <a:spcAft>
                <a:spcPts val="0"/>
              </a:spcAft>
              <a:buFont typeface="Symbol"/>
              <a:buChar char="·"/>
            </a:pPr>
            <a:r>
              <a:rPr lang="en-US" sz="1200" b="1" spc="0">
                <a:solidFill>
                  <a:srgbClr val="000000"/>
                </a:solidFill>
                <a:latin typeface="Arial" panose="02020603050405020304" pitchFamily="2"/>
              </a:rPr>
              <a:t>Confirm such operations (e.g. surface coatings, assembly, testing etc.) have been completed </a:t>
            </a:r>
          </a:p>
          <a:p>
            <a:pPr marL="1005840" marR="777240" indent="0" algn="l">
              <a:lnSpc>
                <a:spcPts val="1300"/>
              </a:lnSpc>
              <a:spcBef>
                <a:spcPts val="25"/>
              </a:spcBef>
              <a:spcAft>
                <a:spcPts val="0"/>
              </a:spcAft>
            </a:pPr>
            <a:r>
              <a:rPr lang="en-US" sz="1200" b="1" spc="0">
                <a:solidFill>
                  <a:srgbClr val="000000"/>
                </a:solidFill>
                <a:latin typeface="Arial" panose="02020603050405020304" pitchFamily="2"/>
              </a:rPr>
              <a:t>satisfactorily - in accordance with specification requirements, are physically / operationally functional (where applicable) and free from damage. </a:t>
            </a:r>
          </a:p>
          <a:p>
            <a:pPr marL="1005840" marR="914400" indent="365760" algn="l">
              <a:lnSpc>
                <a:spcPts val="1300"/>
              </a:lnSpc>
              <a:spcBef>
                <a:spcPts val="1925"/>
              </a:spcBef>
              <a:spcAft>
                <a:spcPts val="0"/>
              </a:spcAft>
              <a:buFont typeface="Symbol"/>
              <a:buChar char="·"/>
            </a:pPr>
            <a:r>
              <a:rPr lang="en-US" sz="1200" b="1" spc="0">
                <a:solidFill>
                  <a:srgbClr val="000000"/>
                </a:solidFill>
                <a:latin typeface="Arial" panose="02020603050405020304" pitchFamily="2"/>
              </a:rPr>
              <a:t>Detect that an operation has been completed unsatisfactorily (e.g. incorrect heat treatment, brazing, identity markings etc.). </a:t>
            </a:r>
          </a:p>
          <a:p>
            <a:pPr marL="1005840" marR="1097280" indent="365760" algn="l">
              <a:lnSpc>
                <a:spcPts val="1300"/>
              </a:lnSpc>
              <a:spcBef>
                <a:spcPts val="1900"/>
              </a:spcBef>
              <a:spcAft>
                <a:spcPts val="0"/>
              </a:spcAft>
              <a:buFont typeface="Symbol"/>
              <a:buChar char="·"/>
            </a:pPr>
            <a:r>
              <a:rPr lang="en-US" sz="1200" b="1" spc="0">
                <a:solidFill>
                  <a:srgbClr val="000000"/>
                </a:solidFill>
                <a:latin typeface="Arial" panose="02020603050405020304" pitchFamily="2"/>
              </a:rPr>
              <a:t>Confirm that product(s) are free from contamination by foreign bodies (e.g. swarf, blasting media, tooling etc.) and have similarly incurred no handling damage prior to customer despatch. </a:t>
            </a:r>
          </a:p>
          <a:p>
            <a:pPr marL="1005840" marR="0" indent="365760" algn="l">
              <a:lnSpc>
                <a:spcPts val="1500"/>
              </a:lnSpc>
              <a:spcBef>
                <a:spcPts val="1685"/>
              </a:spcBef>
              <a:spcAft>
                <a:spcPts val="0"/>
              </a:spcAft>
              <a:buFont typeface="Symbol"/>
              <a:buChar char="·"/>
            </a:pPr>
            <a:r>
              <a:rPr lang="en-US" sz="1200" b="1" spc="0">
                <a:solidFill>
                  <a:srgbClr val="000000"/>
                </a:solidFill>
                <a:latin typeface="Arial" panose="02020603050405020304" pitchFamily="2"/>
              </a:rPr>
              <a:t>Ensure that any special customer requirements detailed on the purchase order / technical </a:t>
            </a:r>
          </a:p>
          <a:p>
            <a:pPr marL="1005840" marR="1097280" indent="0" algn="l">
              <a:lnSpc>
                <a:spcPts val="1300"/>
              </a:lnSpc>
              <a:spcBef>
                <a:spcPts val="15"/>
              </a:spcBef>
              <a:spcAft>
                <a:spcPts val="0"/>
              </a:spcAft>
            </a:pPr>
            <a:r>
              <a:rPr lang="en-US" sz="1200" b="1" spc="0">
                <a:solidFill>
                  <a:srgbClr val="000000"/>
                </a:solidFill>
                <a:latin typeface="Arial" panose="02020603050405020304" pitchFamily="2"/>
              </a:rPr>
              <a:t>specifications (e.g. identity markings, labelling, protection / packaging etc.) have been correctly incorporated - refer to SABRe “Identity Markings &amp; Serialisation” and “Protection, Packaging and Labelling” Processes for additional detail. </a:t>
            </a:r>
          </a:p>
          <a:p>
            <a:pPr marL="640080" marR="685800" indent="0" algn="l">
              <a:lnSpc>
                <a:spcPts val="1600"/>
              </a:lnSpc>
              <a:spcBef>
                <a:spcPts val="1580"/>
              </a:spcBef>
              <a:spcAft>
                <a:spcPts val="0"/>
              </a:spcAft>
            </a:pPr>
            <a:r>
              <a:rPr lang="en-US" sz="1200" b="1" spc="0">
                <a:solidFill>
                  <a:srgbClr val="000000"/>
                </a:solidFill>
                <a:latin typeface="Arial" panose="02020603050405020304" pitchFamily="2"/>
              </a:rPr>
              <a:t>Depending on what is being inspected and the potential for any non-conformance that could be present, the supplier(s) technical authority (e.g. Engineering, Quality, Laboratory etc.) may specify additional </a:t>
            </a:r>
          </a:p>
          <a:p>
            <a:pPr marL="640080" marR="1005840" indent="0" algn="l">
              <a:lnSpc>
                <a:spcPts val="1600"/>
              </a:lnSpc>
              <a:spcBef>
                <a:spcPts val="0"/>
              </a:spcBef>
              <a:spcAft>
                <a:spcPts val="0"/>
              </a:spcAft>
            </a:pPr>
            <a:r>
              <a:rPr lang="en-US" sz="1200" b="1" spc="0">
                <a:solidFill>
                  <a:srgbClr val="000000"/>
                </a:solidFill>
                <a:latin typeface="Arial" panose="02020603050405020304" pitchFamily="2"/>
              </a:rPr>
              <a:t>Visual inspection controls to ensure that accurate discrimination between acceptable and unacceptable conditions can both be successfully and consistently achieved. </a:t>
            </a:r>
          </a:p>
          <a:p>
            <a:pPr marL="8001000" marR="0" indent="0" algn="l">
              <a:lnSpc>
                <a:spcPts val="1200"/>
              </a:lnSpc>
              <a:spcBef>
                <a:spcPts val="2320"/>
              </a:spcBef>
              <a:spcAft>
                <a:spcPts val="540"/>
              </a:spcAft>
            </a:pPr>
            <a:r>
              <a:rPr lang="en-US" sz="1000" spc="-5">
                <a:solidFill>
                  <a:srgbClr val="415088"/>
                </a:solidFill>
                <a:latin typeface="Arial" panose="02020603050405020304" pitchFamily="2"/>
              </a:rPr>
              <a:t>Insert filename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279400"/>
            <a:ext cx="9144000" cy="212090"/>
          </a:xfrm>
          <a:prstGeom prst="rect">
            <a:avLst/>
          </a:prstGeom>
          <a:noFill/>
          <a:ln w="0" cmpd="sng">
            <a:noFill/>
            <a:prstDash val="solid"/>
          </a:ln>
        </p:spPr>
        <p:txBody>
          <a:bodyPr vert="horz" lIns="0" tIns="9525" rIns="0" bIns="0" anchor="t"/>
          <a:lstStyle/>
          <a:p>
            <a:pPr marL="8686800" marR="0" indent="0" algn="l">
              <a:lnSpc>
                <a:spcPts val="1500"/>
              </a:lnSpc>
              <a:spcAft>
                <a:spcPts val="0"/>
              </a:spcAft>
            </a:pPr>
            <a:r>
              <a:rPr lang="en-US" sz="1400" spc="0">
                <a:solidFill>
                  <a:srgbClr val="415088"/>
                </a:solidFill>
                <a:latin typeface="Arial" panose="02020603050405020304" pitchFamily="2"/>
              </a:rPr>
              <a:t>5 </a:t>
            </a:r>
          </a:p>
        </p:txBody>
      </p:sp>
      <p:sp>
        <p:nvSpPr>
          <p:cNvPr id="3" name="Text Placeholder 2"/>
          <p:cNvSpPr>
            <a:spLocks noGrp="1"/>
          </p:cNvSpPr>
          <p:nvPr>
            <p:ph type="body" idx="10"/>
          </p:nvPr>
        </p:nvSpPr>
        <p:spPr>
          <a:xfrm>
            <a:off x="0" y="491490"/>
            <a:ext cx="9144000" cy="1874520"/>
          </a:xfrm>
          <a:prstGeom prst="rect">
            <a:avLst/>
          </a:prstGeom>
          <a:noFill/>
          <a:ln w="0" cmpd="sng">
            <a:noFill/>
            <a:prstDash val="solid"/>
          </a:ln>
        </p:spPr>
        <p:txBody>
          <a:bodyPr vert="horz" lIns="0" tIns="0" rIns="0" bIns="0" anchor="t"/>
          <a:lstStyle/>
          <a:p>
            <a:pPr marL="0" marR="0" indent="0" algn="ctr">
              <a:lnSpc>
                <a:spcPts val="2400"/>
              </a:lnSpc>
              <a:spcAft>
                <a:spcPts val="0"/>
              </a:spcAft>
            </a:pPr>
            <a:r>
              <a:rPr lang="en-US" sz="2400" b="1" spc="0">
                <a:solidFill>
                  <a:srgbClr val="000000"/>
                </a:solidFill>
                <a:latin typeface="Arial" panose="02020603050405020304" pitchFamily="2"/>
              </a:rPr>
              <a:t>Inspection Processes : Visual Inspection (Contd.) </a:t>
            </a:r>
          </a:p>
          <a:p>
            <a:pPr marL="640080" marR="0" indent="0" algn="l">
              <a:lnSpc>
                <a:spcPts val="1600"/>
              </a:lnSpc>
              <a:spcBef>
                <a:spcPts val="6705"/>
              </a:spcBef>
              <a:spcAft>
                <a:spcPts val="4050"/>
              </a:spcAft>
            </a:pPr>
            <a:r>
              <a:rPr lang="en-US" sz="1400" b="1" spc="-20">
                <a:solidFill>
                  <a:srgbClr val="000000"/>
                </a:solidFill>
                <a:latin typeface="Arial" panose="02020603050405020304" pitchFamily="2"/>
              </a:rPr>
              <a:t>General Points: </a:t>
            </a:r>
          </a:p>
        </p:txBody>
      </p:sp>
      <p:sp>
        <p:nvSpPr>
          <p:cNvPr id="4" name="Text Placeholder 3"/>
          <p:cNvSpPr>
            <a:spLocks noGrp="1"/>
          </p:cNvSpPr>
          <p:nvPr>
            <p:ph type="body" idx="10"/>
          </p:nvPr>
        </p:nvSpPr>
        <p:spPr>
          <a:xfrm>
            <a:off x="0" y="2366010"/>
            <a:ext cx="9144000" cy="3653790"/>
          </a:xfrm>
          <a:prstGeom prst="rect">
            <a:avLst/>
          </a:prstGeom>
          <a:noFill/>
          <a:ln w="0" cmpd="sng">
            <a:noFill/>
            <a:prstDash val="solid"/>
          </a:ln>
        </p:spPr>
        <p:txBody>
          <a:bodyPr vert="horz" lIns="0" tIns="26670" rIns="0" bIns="0" anchor="t"/>
          <a:lstStyle/>
          <a:p>
            <a:pPr marL="1005840" marR="822960" indent="365760" algn="just">
              <a:lnSpc>
                <a:spcPts val="1400"/>
              </a:lnSpc>
              <a:spcAft>
                <a:spcPts val="0"/>
              </a:spcAft>
              <a:buFont typeface="Symbol"/>
              <a:buChar char="·"/>
            </a:pPr>
            <a:r>
              <a:rPr lang="en-US" sz="1200" b="1" spc="0">
                <a:solidFill>
                  <a:srgbClr val="000000"/>
                </a:solidFill>
                <a:latin typeface="Arial" panose="02020603050405020304" pitchFamily="2"/>
              </a:rPr>
              <a:t>The capability to conduct inspection adequately should be subject to verification and periodically re-assessed as an integral part of overall quality planning activities. </a:t>
            </a:r>
          </a:p>
          <a:p>
            <a:pPr marL="1005840" marR="914400" indent="365760" algn="l">
              <a:lnSpc>
                <a:spcPts val="1400"/>
              </a:lnSpc>
              <a:spcBef>
                <a:spcPts val="2020"/>
              </a:spcBef>
              <a:spcAft>
                <a:spcPts val="0"/>
              </a:spcAft>
              <a:buFont typeface="Symbol"/>
              <a:buChar char="·"/>
            </a:pPr>
            <a:r>
              <a:rPr lang="en-US" sz="1200" b="1" spc="0">
                <a:solidFill>
                  <a:srgbClr val="000000"/>
                </a:solidFill>
                <a:latin typeface="Arial" panose="02020603050405020304" pitchFamily="2"/>
              </a:rPr>
              <a:t>Inspection personnel should have adequate background knowledge of the product or assembly and associated production processes ; this should also be subject to periodic re-assessment and / or implementation of additional training where necessary. </a:t>
            </a:r>
          </a:p>
          <a:p>
            <a:pPr marL="1005840" marR="822960" indent="365760" algn="l">
              <a:lnSpc>
                <a:spcPts val="1400"/>
              </a:lnSpc>
              <a:spcBef>
                <a:spcPts val="2015"/>
              </a:spcBef>
              <a:spcAft>
                <a:spcPts val="0"/>
              </a:spcAft>
              <a:buFont typeface="Symbol"/>
              <a:buChar char="·"/>
            </a:pPr>
            <a:r>
              <a:rPr lang="en-US" sz="1200" b="1" spc="0">
                <a:solidFill>
                  <a:srgbClr val="000000"/>
                </a:solidFill>
                <a:latin typeface="Arial" panose="02020603050405020304" pitchFamily="2"/>
              </a:rPr>
              <a:t>Dependent upon the product configuration / application (e.g. colour coded electrical wiring / harness assemblies) - satisfactory colour perception / vision may also be a requirement (i.e. the inspector requires correct colour acuity and should be tested accordingly.). </a:t>
            </a:r>
          </a:p>
          <a:p>
            <a:pPr marL="1005840" marR="0" indent="365760" algn="l">
              <a:lnSpc>
                <a:spcPts val="1400"/>
              </a:lnSpc>
              <a:spcBef>
                <a:spcPts val="2015"/>
              </a:spcBef>
              <a:spcAft>
                <a:spcPts val="0"/>
              </a:spcAft>
              <a:buFont typeface="Symbol"/>
              <a:buChar char="·"/>
            </a:pPr>
            <a:r>
              <a:rPr lang="en-US" sz="1200" b="1" spc="0">
                <a:solidFill>
                  <a:srgbClr val="000000"/>
                </a:solidFill>
                <a:latin typeface="Arial" panose="02020603050405020304" pitchFamily="2"/>
              </a:rPr>
              <a:t>For additional detail governing aerospace applications, refer to RPS 709 - Visual Inspection. </a:t>
            </a:r>
          </a:p>
          <a:p>
            <a:pPr marL="8001000" marR="0" indent="0" algn="l">
              <a:lnSpc>
                <a:spcPts val="1200"/>
              </a:lnSpc>
              <a:spcBef>
                <a:spcPts val="7835"/>
              </a:spcBef>
              <a:spcAft>
                <a:spcPts val="540"/>
              </a:spcAft>
            </a:pPr>
            <a:r>
              <a:rPr lang="en-US" sz="1000" spc="-5">
                <a:solidFill>
                  <a:srgbClr val="415088"/>
                </a:solidFill>
                <a:latin typeface="Arial" panose="02020603050405020304" pitchFamily="2"/>
              </a:rPr>
              <a:t>Insert filename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279400"/>
            <a:ext cx="9144000" cy="212090"/>
          </a:xfrm>
          <a:prstGeom prst="rect">
            <a:avLst/>
          </a:prstGeom>
          <a:noFill/>
          <a:ln w="0" cmpd="sng">
            <a:noFill/>
            <a:prstDash val="solid"/>
          </a:ln>
        </p:spPr>
        <p:txBody>
          <a:bodyPr vert="horz" lIns="0" tIns="9525" rIns="0" bIns="0" anchor="t"/>
          <a:lstStyle/>
          <a:p>
            <a:pPr marL="8686800" marR="0" indent="0" algn="l">
              <a:lnSpc>
                <a:spcPts val="1500"/>
              </a:lnSpc>
              <a:spcAft>
                <a:spcPts val="0"/>
              </a:spcAft>
            </a:pPr>
            <a:r>
              <a:rPr lang="en-US" sz="1400" spc="0">
                <a:solidFill>
                  <a:srgbClr val="415088"/>
                </a:solidFill>
                <a:latin typeface="Arial" panose="02020603050405020304" pitchFamily="2"/>
              </a:rPr>
              <a:t>6 </a:t>
            </a:r>
          </a:p>
        </p:txBody>
      </p:sp>
      <p:sp>
        <p:nvSpPr>
          <p:cNvPr id="3" name="Text Placeholder 2"/>
          <p:cNvSpPr>
            <a:spLocks noGrp="1"/>
          </p:cNvSpPr>
          <p:nvPr>
            <p:ph type="body" idx="10"/>
          </p:nvPr>
        </p:nvSpPr>
        <p:spPr>
          <a:xfrm>
            <a:off x="0" y="491490"/>
            <a:ext cx="9144000" cy="845820"/>
          </a:xfrm>
          <a:prstGeom prst="rect">
            <a:avLst/>
          </a:prstGeom>
          <a:noFill/>
          <a:ln w="0" cmpd="sng">
            <a:noFill/>
            <a:prstDash val="solid"/>
          </a:ln>
        </p:spPr>
        <p:txBody>
          <a:bodyPr vert="horz" lIns="0" tIns="0" rIns="0" bIns="0" anchor="t"/>
          <a:lstStyle/>
          <a:p>
            <a:pPr marL="0" marR="0" indent="0" algn="ctr">
              <a:lnSpc>
                <a:spcPts val="2300"/>
              </a:lnSpc>
              <a:spcAft>
                <a:spcPts val="4310"/>
              </a:spcAft>
            </a:pPr>
            <a:r>
              <a:rPr lang="en-US" sz="2400" b="1" spc="-5">
                <a:solidFill>
                  <a:srgbClr val="000000"/>
                </a:solidFill>
                <a:latin typeface="Arial" panose="02020603050405020304" pitchFamily="2"/>
              </a:rPr>
              <a:t>Inspection Processes : Dimensional Inspection. </a:t>
            </a:r>
          </a:p>
        </p:txBody>
      </p:sp>
      <p:sp>
        <p:nvSpPr>
          <p:cNvPr id="4" name="Text Placeholder 3"/>
          <p:cNvSpPr>
            <a:spLocks noGrp="1"/>
          </p:cNvSpPr>
          <p:nvPr>
            <p:ph type="body" idx="10"/>
          </p:nvPr>
        </p:nvSpPr>
        <p:spPr>
          <a:xfrm>
            <a:off x="0" y="1337310"/>
            <a:ext cx="9144000" cy="4682490"/>
          </a:xfrm>
          <a:prstGeom prst="rect">
            <a:avLst/>
          </a:prstGeom>
          <a:noFill/>
          <a:ln w="0" cmpd="sng">
            <a:noFill/>
            <a:prstDash val="solid"/>
          </a:ln>
        </p:spPr>
        <p:txBody>
          <a:bodyPr vert="horz" lIns="0" tIns="0" rIns="0" bIns="0" anchor="t"/>
          <a:lstStyle/>
          <a:p>
            <a:pPr marL="640080" marR="822960" indent="0" algn="just">
              <a:lnSpc>
                <a:spcPts val="1600"/>
              </a:lnSpc>
              <a:spcAft>
                <a:spcPts val="0"/>
              </a:spcAft>
            </a:pPr>
            <a:r>
              <a:rPr lang="en-US" sz="1200" b="1" spc="0">
                <a:solidFill>
                  <a:srgbClr val="000000"/>
                </a:solidFill>
                <a:latin typeface="Arial" panose="02020603050405020304" pitchFamily="2"/>
              </a:rPr>
              <a:t>Dimensional Inspection shall take place at specified stages in the production / assembly or repair process to verify conformance to specified requirements : </a:t>
            </a:r>
          </a:p>
          <a:p>
            <a:pPr marL="640080" marR="0" indent="0" algn="just">
              <a:lnSpc>
                <a:spcPts val="1400"/>
              </a:lnSpc>
              <a:spcBef>
                <a:spcPts val="1810"/>
              </a:spcBef>
              <a:spcAft>
                <a:spcPts val="0"/>
              </a:spcAft>
            </a:pPr>
            <a:r>
              <a:rPr lang="en-US" sz="1200" b="1" spc="20">
                <a:solidFill>
                  <a:srgbClr val="415088"/>
                </a:solidFill>
                <a:latin typeface="Arial" panose="02020603050405020304" pitchFamily="2"/>
              </a:rPr>
              <a:t>•</a:t>
            </a:r>
            <a:r>
              <a:rPr lang="en-US" sz="100" b="1" spc="20">
                <a:solidFill>
                  <a:srgbClr val="000000"/>
                </a:solidFill>
                <a:latin typeface="Arial" panose="02020603050405020304" pitchFamily="2"/>
              </a:rPr>
              <a:t> </a:t>
            </a:r>
            <a:r>
              <a:rPr lang="en-US" sz="1200" b="1" spc="20">
                <a:solidFill>
                  <a:srgbClr val="000000"/>
                </a:solidFill>
                <a:latin typeface="Arial" panose="02020603050405020304" pitchFamily="2"/>
              </a:rPr>
              <a:t>This shall be achieved by the use of measuring equipment that has a sufficient level of resolution for </a:t>
            </a:r>
          </a:p>
          <a:p>
            <a:pPr marL="1005840" marR="1005840" indent="0" algn="l">
              <a:lnSpc>
                <a:spcPts val="1300"/>
              </a:lnSpc>
              <a:spcBef>
                <a:spcPts val="280"/>
              </a:spcBef>
              <a:spcAft>
                <a:spcPts val="0"/>
              </a:spcAft>
            </a:pPr>
            <a:r>
              <a:rPr lang="en-US" sz="1200" b="1" spc="0">
                <a:solidFill>
                  <a:srgbClr val="000000"/>
                </a:solidFill>
                <a:latin typeface="Arial" panose="02020603050405020304" pitchFamily="2"/>
              </a:rPr>
              <a:t>measuring the dimensional tolerance of the product feature being inspected - “special to product” equipment should be specified as / where necessary. </a:t>
            </a:r>
          </a:p>
          <a:p>
            <a:pPr marL="1005840" marR="777240" indent="365760" algn="l">
              <a:lnSpc>
                <a:spcPts val="1300"/>
              </a:lnSpc>
              <a:spcBef>
                <a:spcPts val="1875"/>
              </a:spcBef>
              <a:spcAft>
                <a:spcPts val="0"/>
              </a:spcAft>
              <a:buFont typeface="Symbol"/>
              <a:buChar char="·"/>
            </a:pPr>
            <a:r>
              <a:rPr lang="en-US" sz="1200" b="1" spc="-10">
                <a:solidFill>
                  <a:srgbClr val="000000"/>
                </a:solidFill>
                <a:latin typeface="Arial" panose="02020603050405020304" pitchFamily="2"/>
              </a:rPr>
              <a:t>Measurement devices and the inspection standard to be achieved should be subject to the same units of measurement (e.g. metric / imperial) to avoid the unnecessary application of conversion factors or calculations in the workplace environment. - which if incorrect, could adversely influence the </a:t>
            </a:r>
          </a:p>
          <a:p>
            <a:pPr marL="1005840" marR="0" indent="0" algn="l">
              <a:lnSpc>
                <a:spcPts val="1300"/>
              </a:lnSpc>
              <a:spcBef>
                <a:spcPts val="0"/>
              </a:spcBef>
              <a:spcAft>
                <a:spcPts val="0"/>
              </a:spcAft>
            </a:pPr>
            <a:r>
              <a:rPr lang="en-US" sz="1200" b="1" spc="0">
                <a:solidFill>
                  <a:srgbClr val="000000"/>
                </a:solidFill>
                <a:latin typeface="Arial" panose="02020603050405020304" pitchFamily="2"/>
              </a:rPr>
              <a:t>acceptance / rejection criteria. </a:t>
            </a:r>
          </a:p>
          <a:p>
            <a:pPr marL="1005840" marR="731520" indent="365760" algn="just">
              <a:lnSpc>
                <a:spcPts val="1300"/>
              </a:lnSpc>
              <a:spcBef>
                <a:spcPts val="1875"/>
              </a:spcBef>
              <a:spcAft>
                <a:spcPts val="0"/>
              </a:spcAft>
              <a:buFont typeface="Symbol"/>
              <a:buChar char="·"/>
            </a:pPr>
            <a:r>
              <a:rPr lang="en-US" sz="1200" b="1" spc="0">
                <a:solidFill>
                  <a:srgbClr val="000000"/>
                </a:solidFill>
                <a:latin typeface="Arial" panose="02020603050405020304" pitchFamily="2"/>
              </a:rPr>
              <a:t>All measuring equipment (inc. personal items) shall be in calibration when available for use, registered within the supplier(s) overall calibration system and controlled accordingly. </a:t>
            </a:r>
          </a:p>
          <a:p>
            <a:pPr marL="1005840" marR="822960" indent="365760" algn="l">
              <a:lnSpc>
                <a:spcPts val="1300"/>
              </a:lnSpc>
              <a:spcBef>
                <a:spcPts val="1875"/>
              </a:spcBef>
              <a:spcAft>
                <a:spcPts val="0"/>
              </a:spcAft>
              <a:buFont typeface="Symbol"/>
              <a:buChar char="·"/>
            </a:pPr>
            <a:r>
              <a:rPr lang="en-US" sz="1200" b="1" spc="0">
                <a:solidFill>
                  <a:srgbClr val="000000"/>
                </a:solidFill>
                <a:latin typeface="Arial" panose="02020603050405020304" pitchFamily="2"/>
              </a:rPr>
              <a:t>In the event of damage being incurred during use (e.g. by dropping), previously designated “in calibration” equipment should be withdrawn from immediate use , subjected to re-calibration and re-identified accordingly within the supplier’s gauge and measurement calibration system, prior to any further issue and / or usage. </a:t>
            </a:r>
          </a:p>
          <a:p>
            <a:pPr marL="1005840" marR="731520" indent="365760" algn="l">
              <a:lnSpc>
                <a:spcPts val="1300"/>
              </a:lnSpc>
              <a:spcBef>
                <a:spcPts val="1875"/>
              </a:spcBef>
              <a:spcAft>
                <a:spcPts val="0"/>
              </a:spcAft>
              <a:buFont typeface="Symbol"/>
              <a:buChar char="·"/>
            </a:pPr>
            <a:r>
              <a:rPr lang="en-US" sz="1200" b="1" spc="0">
                <a:solidFill>
                  <a:srgbClr val="000000"/>
                </a:solidFill>
                <a:latin typeface="Arial" panose="02020603050405020304" pitchFamily="2"/>
              </a:rPr>
              <a:t>Every effort shall be made to reduce the total variation within the measurement process to a minimum. Where necessary, it is permissible to repeat a measurement several times, calculate an average value and use this average value to sentence the product. </a:t>
            </a:r>
          </a:p>
          <a:p>
            <a:pPr marL="8001000" marR="0" indent="0" algn="l">
              <a:lnSpc>
                <a:spcPts val="1200"/>
              </a:lnSpc>
              <a:spcBef>
                <a:spcPts val="1600"/>
              </a:spcBef>
              <a:spcAft>
                <a:spcPts val="540"/>
              </a:spcAft>
            </a:pPr>
            <a:r>
              <a:rPr lang="en-US" sz="1000" spc="-5">
                <a:solidFill>
                  <a:srgbClr val="415088"/>
                </a:solidFill>
                <a:latin typeface="Arial" panose="02020603050405020304" pitchFamily="2"/>
              </a:rPr>
              <a:t>Insert filename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279400"/>
            <a:ext cx="9144000" cy="212090"/>
          </a:xfrm>
          <a:prstGeom prst="rect">
            <a:avLst/>
          </a:prstGeom>
          <a:noFill/>
          <a:ln w="0" cmpd="sng">
            <a:noFill/>
            <a:prstDash val="solid"/>
          </a:ln>
        </p:spPr>
        <p:txBody>
          <a:bodyPr vert="horz" lIns="0" tIns="9525" rIns="0" bIns="0" anchor="t"/>
          <a:lstStyle/>
          <a:p>
            <a:pPr marL="8686800" marR="0" indent="0" algn="l">
              <a:lnSpc>
                <a:spcPts val="1500"/>
              </a:lnSpc>
              <a:spcAft>
                <a:spcPts val="0"/>
              </a:spcAft>
            </a:pPr>
            <a:r>
              <a:rPr lang="en-US" sz="1400" spc="0">
                <a:solidFill>
                  <a:srgbClr val="415088"/>
                </a:solidFill>
                <a:latin typeface="Arial" panose="02020603050405020304" pitchFamily="2"/>
              </a:rPr>
              <a:t>7 </a:t>
            </a:r>
          </a:p>
        </p:txBody>
      </p:sp>
      <p:sp>
        <p:nvSpPr>
          <p:cNvPr id="3" name="Text Placeholder 2"/>
          <p:cNvSpPr>
            <a:spLocks noGrp="1"/>
          </p:cNvSpPr>
          <p:nvPr>
            <p:ph type="body" idx="10"/>
          </p:nvPr>
        </p:nvSpPr>
        <p:spPr>
          <a:xfrm>
            <a:off x="0" y="491490"/>
            <a:ext cx="9144000" cy="1102360"/>
          </a:xfrm>
          <a:prstGeom prst="rect">
            <a:avLst/>
          </a:prstGeom>
          <a:noFill/>
          <a:ln w="0" cmpd="sng">
            <a:noFill/>
            <a:prstDash val="solid"/>
          </a:ln>
        </p:spPr>
        <p:txBody>
          <a:bodyPr vert="horz" lIns="0" tIns="0" rIns="0" bIns="0" anchor="t"/>
          <a:lstStyle/>
          <a:p>
            <a:pPr marL="0" marR="0" indent="0" algn="ctr">
              <a:lnSpc>
                <a:spcPts val="2300"/>
              </a:lnSpc>
              <a:spcAft>
                <a:spcPts val="6325"/>
              </a:spcAft>
            </a:pPr>
            <a:r>
              <a:rPr lang="en-US" sz="2400" b="1" spc="-5">
                <a:solidFill>
                  <a:srgbClr val="000000"/>
                </a:solidFill>
                <a:latin typeface="Arial" panose="02020603050405020304" pitchFamily="2"/>
              </a:rPr>
              <a:t>Inspection Processes : Dimensional Inspection. </a:t>
            </a:r>
          </a:p>
        </p:txBody>
      </p:sp>
      <p:sp>
        <p:nvSpPr>
          <p:cNvPr id="4" name="Text Placeholder 3"/>
          <p:cNvSpPr>
            <a:spLocks noGrp="1"/>
          </p:cNvSpPr>
          <p:nvPr>
            <p:ph type="body" idx="10"/>
          </p:nvPr>
        </p:nvSpPr>
        <p:spPr>
          <a:xfrm>
            <a:off x="0" y="1593850"/>
            <a:ext cx="9144000" cy="4425950"/>
          </a:xfrm>
          <a:prstGeom prst="rect">
            <a:avLst/>
          </a:prstGeom>
          <a:noFill/>
          <a:ln w="0" cmpd="sng">
            <a:noFill/>
            <a:prstDash val="solid"/>
          </a:ln>
        </p:spPr>
        <p:txBody>
          <a:bodyPr vert="horz" lIns="0" tIns="0" rIns="0" bIns="0" anchor="t"/>
          <a:lstStyle/>
          <a:p>
            <a:pPr marL="640080" marR="0" indent="0" algn="l">
              <a:lnSpc>
                <a:spcPts val="1400"/>
              </a:lnSpc>
              <a:spcAft>
                <a:spcPts val="0"/>
              </a:spcAft>
            </a:pPr>
            <a:r>
              <a:rPr lang="en-US" sz="1200" b="1" spc="-20">
                <a:solidFill>
                  <a:srgbClr val="000000"/>
                </a:solidFill>
                <a:latin typeface="Arial" panose="02020603050405020304" pitchFamily="2"/>
              </a:rPr>
              <a:t>General Points : </a:t>
            </a:r>
          </a:p>
          <a:p>
            <a:pPr marL="1005840" marR="822960" indent="365760" algn="l">
              <a:lnSpc>
                <a:spcPts val="1400"/>
              </a:lnSpc>
              <a:spcBef>
                <a:spcPts val="3750"/>
              </a:spcBef>
              <a:spcAft>
                <a:spcPts val="0"/>
              </a:spcAft>
              <a:buFont typeface="Symbol"/>
              <a:buChar char="·"/>
            </a:pPr>
            <a:r>
              <a:rPr lang="en-US" sz="1200" b="1" u="sng" spc="0">
                <a:solidFill>
                  <a:srgbClr val="000000"/>
                </a:solidFill>
                <a:latin typeface="Arial" panose="02020603050405020304" pitchFamily="2"/>
              </a:rPr>
              <a:t>Unless prior / formal agreement has been received (refer to SABRe - Business Requirements) the use  of Sampling Inspection techniques is not permitted on any product(s) destined for shipment to Rolls-Royce .This includes any product or operations which 1</a:t>
            </a:r>
            <a:r>
              <a:rPr lang="en-US" sz="1200" b="1" u="sng" spc="0" baseline="30000">
                <a:solidFill>
                  <a:srgbClr val="000000"/>
                </a:solidFill>
                <a:latin typeface="Arial" panose="02020603050405020304" pitchFamily="2"/>
              </a:rPr>
              <a:t>st</a:t>
            </a:r>
            <a:r>
              <a:rPr lang="en-US" sz="1200" b="1" u="sng" spc="0">
                <a:solidFill>
                  <a:srgbClr val="000000"/>
                </a:solidFill>
                <a:latin typeface="Arial" panose="02020603050405020304" pitchFamily="2"/>
              </a:rPr>
              <a:t> tier suppliers (I.e. those in receipt of Rolls-Royce purchase orders) may have sourced with relevant sub-tier suppliers.</a:t>
            </a:r>
          </a:p>
          <a:p>
            <a:pPr marL="1005840" marR="0" indent="365760" algn="l">
              <a:lnSpc>
                <a:spcPts val="1400"/>
              </a:lnSpc>
              <a:spcBef>
                <a:spcPts val="2010"/>
              </a:spcBef>
              <a:spcAft>
                <a:spcPts val="0"/>
              </a:spcAft>
              <a:buFont typeface="Symbol"/>
              <a:buChar char="·"/>
            </a:pPr>
            <a:r>
              <a:rPr lang="en-US" sz="1200" b="1" spc="0">
                <a:solidFill>
                  <a:srgbClr val="000000"/>
                </a:solidFill>
                <a:latin typeface="Arial" panose="02020603050405020304" pitchFamily="2"/>
              </a:rPr>
              <a:t>For outline details of Vision Standards, please refer to SABRe - Business Requirements. </a:t>
            </a:r>
          </a:p>
          <a:p>
            <a:pPr marL="1005840" marR="731520" indent="365760" algn="l">
              <a:lnSpc>
                <a:spcPts val="1400"/>
              </a:lnSpc>
              <a:spcBef>
                <a:spcPts val="2015"/>
              </a:spcBef>
              <a:spcAft>
                <a:spcPts val="0"/>
              </a:spcAft>
              <a:buFont typeface="Symbol"/>
              <a:buChar char="·"/>
            </a:pPr>
            <a:r>
              <a:rPr lang="en-US" sz="1200" b="1" spc="0">
                <a:solidFill>
                  <a:srgbClr val="000000"/>
                </a:solidFill>
                <a:latin typeface="Arial" panose="02020603050405020304" pitchFamily="2"/>
              </a:rPr>
              <a:t>For additional detail of specific Rolls-Royce inspection requirements on FAIR’s and Certified Release Inspector (CRI) Processes - please refer to the relevant SABRe topics and associated Supplier Briefing Packs. </a:t>
            </a:r>
          </a:p>
          <a:p>
            <a:pPr marL="1005840" marR="685800" indent="365760" algn="l">
              <a:lnSpc>
                <a:spcPts val="1400"/>
              </a:lnSpc>
              <a:spcBef>
                <a:spcPts val="2015"/>
              </a:spcBef>
              <a:spcAft>
                <a:spcPts val="0"/>
              </a:spcAft>
              <a:buFont typeface="Symbol"/>
              <a:buChar char="·"/>
            </a:pPr>
            <a:r>
              <a:rPr lang="en-US" sz="1200" b="1" spc="0">
                <a:solidFill>
                  <a:srgbClr val="000000"/>
                </a:solidFill>
                <a:latin typeface="Arial" panose="02020603050405020304" pitchFamily="2"/>
              </a:rPr>
              <a:t>Should any doubt exist over inspection criteria on products scheduled for delivery to Rolls-Royce, please consult the relevant controlling technical authority (e.g. Quality, Laboratory etc.) from the Rolls-Royce Business Unit placing the purchase order(s) - prior to any final release / shipment of finished product(s). </a:t>
            </a:r>
          </a:p>
          <a:p>
            <a:pPr marL="8001000" marR="0" indent="0" algn="l">
              <a:lnSpc>
                <a:spcPts val="1200"/>
              </a:lnSpc>
              <a:spcBef>
                <a:spcPts val="4625"/>
              </a:spcBef>
              <a:spcAft>
                <a:spcPts val="540"/>
              </a:spcAft>
            </a:pPr>
            <a:r>
              <a:rPr lang="en-US" sz="1000" spc="-5">
                <a:solidFill>
                  <a:srgbClr val="415088"/>
                </a:solidFill>
                <a:latin typeface="Arial" panose="02020603050405020304" pitchFamily="2"/>
              </a:rPr>
              <a:t>Insert filename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279400"/>
            <a:ext cx="9144000" cy="212090"/>
          </a:xfrm>
          <a:prstGeom prst="rect">
            <a:avLst/>
          </a:prstGeom>
          <a:noFill/>
          <a:ln w="0" cmpd="sng">
            <a:noFill/>
            <a:prstDash val="solid"/>
          </a:ln>
        </p:spPr>
        <p:txBody>
          <a:bodyPr vert="horz" lIns="0" tIns="9525" rIns="0" bIns="0" anchor="t"/>
          <a:lstStyle/>
          <a:p>
            <a:pPr marL="8686800" marR="0" indent="0" algn="l">
              <a:lnSpc>
                <a:spcPts val="1500"/>
              </a:lnSpc>
              <a:spcAft>
                <a:spcPts val="0"/>
              </a:spcAft>
            </a:pPr>
            <a:r>
              <a:rPr lang="en-US" sz="1400" spc="0">
                <a:solidFill>
                  <a:srgbClr val="415088"/>
                </a:solidFill>
                <a:latin typeface="Arial" panose="02020603050405020304" pitchFamily="2"/>
              </a:rPr>
              <a:t>8 </a:t>
            </a:r>
          </a:p>
        </p:txBody>
      </p:sp>
      <p:sp>
        <p:nvSpPr>
          <p:cNvPr id="3" name="Text Placeholder 2"/>
          <p:cNvSpPr>
            <a:spLocks noGrp="1"/>
          </p:cNvSpPr>
          <p:nvPr>
            <p:ph type="body" idx="10"/>
          </p:nvPr>
        </p:nvSpPr>
        <p:spPr>
          <a:xfrm>
            <a:off x="0" y="491490"/>
            <a:ext cx="9144000" cy="850265"/>
          </a:xfrm>
          <a:prstGeom prst="rect">
            <a:avLst/>
          </a:prstGeom>
          <a:noFill/>
          <a:ln w="0" cmpd="sng">
            <a:noFill/>
            <a:prstDash val="solid"/>
          </a:ln>
        </p:spPr>
        <p:txBody>
          <a:bodyPr vert="horz" lIns="0" tIns="0" rIns="0" bIns="0" anchor="t">
            <a:normAutofit fontScale="95000"/>
          </a:bodyPr>
          <a:lstStyle/>
          <a:p>
            <a:pPr marL="0" marR="0" indent="0" algn="ctr">
              <a:lnSpc>
                <a:spcPts val="2400"/>
              </a:lnSpc>
              <a:spcAft>
                <a:spcPts val="4285"/>
              </a:spcAft>
            </a:pPr>
            <a:r>
              <a:rPr lang="en-US" sz="2400" b="1" spc="50">
                <a:solidFill>
                  <a:srgbClr val="000000"/>
                </a:solidFill>
                <a:latin typeface="Arial" panose="02020603050405020304" pitchFamily="2"/>
              </a:rPr>
              <a:t>Inspection Processes : Non-destructive Testing. </a:t>
            </a:r>
          </a:p>
        </p:txBody>
      </p:sp>
      <p:sp>
        <p:nvSpPr>
          <p:cNvPr id="4" name="Text Placeholder 3"/>
          <p:cNvSpPr>
            <a:spLocks noGrp="1"/>
          </p:cNvSpPr>
          <p:nvPr>
            <p:ph type="body" idx="10"/>
          </p:nvPr>
        </p:nvSpPr>
        <p:spPr>
          <a:xfrm>
            <a:off x="0" y="1341755"/>
            <a:ext cx="9144000" cy="4678045"/>
          </a:xfrm>
          <a:prstGeom prst="rect">
            <a:avLst/>
          </a:prstGeom>
          <a:noFill/>
          <a:ln w="0" cmpd="sng">
            <a:noFill/>
            <a:prstDash val="solid"/>
          </a:ln>
        </p:spPr>
        <p:txBody>
          <a:bodyPr vert="horz" lIns="0" tIns="33020" rIns="0" bIns="0" anchor="t"/>
          <a:lstStyle/>
          <a:p>
            <a:pPr marL="1005840" marR="731520" indent="365760" algn="l">
              <a:lnSpc>
                <a:spcPts val="1300"/>
              </a:lnSpc>
              <a:spcAft>
                <a:spcPts val="0"/>
              </a:spcAft>
              <a:buFont typeface="Symbol"/>
              <a:buChar char="·"/>
            </a:pPr>
            <a:r>
              <a:rPr lang="en-US" sz="1200" b="1" spc="0">
                <a:solidFill>
                  <a:srgbClr val="000000"/>
                </a:solidFill>
                <a:latin typeface="Arial" panose="02020603050405020304" pitchFamily="2"/>
              </a:rPr>
              <a:t>On Rolls-Royce (“make to print”) products, all NDT operations shall be undertaken in accordance with the governing engineering definition and / or technical (e.g. DGSPS, EDS, RRMP, RPS) specification(s) - as applicable. For additional detail on aerospace requirements - refer to RPS 906: “Control of Non-destructive Testing”. </a:t>
            </a:r>
          </a:p>
          <a:p>
            <a:pPr marL="1005840" marR="731520" indent="365760" algn="l">
              <a:lnSpc>
                <a:spcPts val="1300"/>
              </a:lnSpc>
              <a:spcBef>
                <a:spcPts val="1870"/>
              </a:spcBef>
              <a:spcAft>
                <a:spcPts val="0"/>
              </a:spcAft>
              <a:buFont typeface="Symbol"/>
              <a:buChar char="·"/>
            </a:pPr>
            <a:r>
              <a:rPr lang="en-US" sz="1200" b="1" spc="0">
                <a:solidFill>
                  <a:srgbClr val="000000"/>
                </a:solidFill>
                <a:latin typeface="Arial" panose="02020603050405020304" pitchFamily="2"/>
              </a:rPr>
              <a:t>Where such work is being undertaken “in house”, 1</a:t>
            </a:r>
            <a:r>
              <a:rPr lang="en-US" sz="1200" b="1" spc="0" baseline="30000">
                <a:solidFill>
                  <a:srgbClr val="000000"/>
                </a:solidFill>
                <a:latin typeface="Arial" panose="02020603050405020304" pitchFamily="2"/>
              </a:rPr>
              <a:t>st</a:t>
            </a:r>
            <a:r>
              <a:rPr lang="en-US" sz="1200" b="1" spc="0">
                <a:solidFill>
                  <a:srgbClr val="000000"/>
                </a:solidFill>
                <a:latin typeface="Arial" panose="02020603050405020304" pitchFamily="2"/>
              </a:rPr>
              <a:t> tier suppliers shall hold the requisite / current Rolls-Royce approvals for both the process operations and operating / inspection personnel - as appropriate. Conversely, if such work is being out-sourced on aerospace applications, then the use of Rolls-Royce “approved suppliers” is mandatory (refer to SABRe - Supplier Approvals &amp; Control of Sub-tier Suppliers for additional detail). </a:t>
            </a:r>
          </a:p>
          <a:p>
            <a:pPr marL="1005840" marR="0" indent="365760" algn="l">
              <a:lnSpc>
                <a:spcPts val="1400"/>
              </a:lnSpc>
              <a:spcBef>
                <a:spcPts val="1695"/>
              </a:spcBef>
              <a:spcAft>
                <a:spcPts val="0"/>
              </a:spcAft>
              <a:buFont typeface="Symbol"/>
              <a:buChar char="·"/>
            </a:pPr>
            <a:r>
              <a:rPr lang="en-US" sz="1200" b="1" spc="0">
                <a:solidFill>
                  <a:srgbClr val="000000"/>
                </a:solidFill>
                <a:latin typeface="Arial" panose="02020603050405020304" pitchFamily="2"/>
              </a:rPr>
              <a:t>Suppliers of “design / make” products which are manufactured and tested to their engineering </a:t>
            </a:r>
          </a:p>
          <a:p>
            <a:pPr marL="1005840" marR="685800" indent="0" algn="l">
              <a:lnSpc>
                <a:spcPts val="1300"/>
              </a:lnSpc>
              <a:spcBef>
                <a:spcPts val="0"/>
              </a:spcBef>
              <a:spcAft>
                <a:spcPts val="0"/>
              </a:spcAft>
            </a:pPr>
            <a:r>
              <a:rPr lang="en-US" sz="1200" b="1" spc="-5">
                <a:solidFill>
                  <a:srgbClr val="000000"/>
                </a:solidFill>
                <a:latin typeface="Arial" panose="02020603050405020304" pitchFamily="2"/>
              </a:rPr>
              <a:t>definition and who may utilise their own “approved supplier” network shall be expected to operate in a comparable manner and be able to demonstrate equivalency of control / certification - as appropriate. </a:t>
            </a:r>
          </a:p>
          <a:p>
            <a:pPr marL="548640" marR="0" indent="0" algn="l">
              <a:lnSpc>
                <a:spcPts val="1300"/>
              </a:lnSpc>
              <a:spcBef>
                <a:spcPts val="1875"/>
              </a:spcBef>
              <a:spcAft>
                <a:spcPts val="0"/>
              </a:spcAft>
            </a:pPr>
            <a:r>
              <a:rPr lang="en-US" sz="1200" b="1" spc="65">
                <a:solidFill>
                  <a:srgbClr val="000000"/>
                </a:solidFill>
                <a:latin typeface="Arial" panose="02020603050405020304" pitchFamily="2"/>
              </a:rPr>
              <a:t>Note : </a:t>
            </a:r>
          </a:p>
          <a:p>
            <a:pPr marL="1005840" marR="822960" indent="365760" algn="l">
              <a:lnSpc>
                <a:spcPts val="1300"/>
              </a:lnSpc>
              <a:spcBef>
                <a:spcPts val="1875"/>
              </a:spcBef>
              <a:spcAft>
                <a:spcPts val="0"/>
              </a:spcAft>
              <a:buFont typeface="Symbol"/>
              <a:buChar char="·"/>
            </a:pPr>
            <a:r>
              <a:rPr lang="en-US" sz="1200" b="1" spc="0">
                <a:solidFill>
                  <a:srgbClr val="000000"/>
                </a:solidFill>
                <a:latin typeface="Arial" panose="02020603050405020304" pitchFamily="2"/>
              </a:rPr>
              <a:t>For additional detail on individual Non-destructive Testing (NDT) requirements, refer to the relevant Rolls-Royce process specifications (e.g. DGSPS, EDS, RRMP, RPS - as applicable) referenced by or within the controlling engineering definition. Should any doubt exist, consult the relevant controlling technical authority (e.g. Quality, Laboratory etc.) from the Rolls-Royce Business Unit placing the purchase order(s) . </a:t>
            </a:r>
          </a:p>
          <a:p>
            <a:pPr marL="8001000" marR="0" indent="0" algn="l">
              <a:lnSpc>
                <a:spcPts val="1200"/>
              </a:lnSpc>
              <a:spcBef>
                <a:spcPts val="4055"/>
              </a:spcBef>
              <a:spcAft>
                <a:spcPts val="540"/>
              </a:spcAft>
            </a:pPr>
            <a:r>
              <a:rPr lang="en-US" sz="1000" spc="-5">
                <a:solidFill>
                  <a:srgbClr val="415088"/>
                </a:solidFill>
                <a:latin typeface="Arial" panose="02020603050405020304" pitchFamily="2"/>
              </a:rPr>
              <a:t>Insert filename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279400"/>
            <a:ext cx="9144000" cy="212090"/>
          </a:xfrm>
          <a:prstGeom prst="rect">
            <a:avLst/>
          </a:prstGeom>
          <a:noFill/>
          <a:ln w="0" cmpd="sng">
            <a:noFill/>
            <a:prstDash val="solid"/>
          </a:ln>
        </p:spPr>
        <p:txBody>
          <a:bodyPr vert="horz" lIns="0" tIns="9525" rIns="0" bIns="0" anchor="t"/>
          <a:lstStyle/>
          <a:p>
            <a:pPr marL="8595360" marR="0" indent="0" algn="l">
              <a:lnSpc>
                <a:spcPts val="1500"/>
              </a:lnSpc>
              <a:spcAft>
                <a:spcPts val="0"/>
              </a:spcAft>
            </a:pPr>
            <a:r>
              <a:rPr lang="en-US" sz="1400" spc="45">
                <a:solidFill>
                  <a:srgbClr val="415088"/>
                </a:solidFill>
                <a:latin typeface="Arial" panose="02020603050405020304" pitchFamily="2"/>
              </a:rPr>
              <a:t>11 </a:t>
            </a:r>
          </a:p>
        </p:txBody>
      </p:sp>
      <p:sp>
        <p:nvSpPr>
          <p:cNvPr id="3" name="Text Placeholder 2"/>
          <p:cNvSpPr>
            <a:spLocks noGrp="1"/>
          </p:cNvSpPr>
          <p:nvPr>
            <p:ph type="body" idx="10"/>
          </p:nvPr>
        </p:nvSpPr>
        <p:spPr>
          <a:xfrm>
            <a:off x="0" y="491490"/>
            <a:ext cx="9144000" cy="1074420"/>
          </a:xfrm>
          <a:prstGeom prst="rect">
            <a:avLst/>
          </a:prstGeom>
          <a:noFill/>
          <a:ln w="0" cmpd="sng">
            <a:noFill/>
            <a:prstDash val="solid"/>
          </a:ln>
        </p:spPr>
        <p:txBody>
          <a:bodyPr vert="horz" lIns="0" tIns="0" rIns="0" bIns="0" anchor="t"/>
          <a:lstStyle/>
          <a:p>
            <a:pPr marL="0" marR="0" indent="0" algn="ctr">
              <a:lnSpc>
                <a:spcPts val="2300"/>
              </a:lnSpc>
              <a:spcAft>
                <a:spcPts val="6110"/>
              </a:spcAft>
            </a:pPr>
            <a:r>
              <a:rPr lang="en-US" sz="2400" b="1" spc="-5">
                <a:solidFill>
                  <a:srgbClr val="000000"/>
                </a:solidFill>
                <a:latin typeface="Arial" panose="02020603050405020304" pitchFamily="2"/>
              </a:rPr>
              <a:t>Inspection Processes - Calibration Control. </a:t>
            </a:r>
          </a:p>
        </p:txBody>
      </p:sp>
      <p:sp>
        <p:nvSpPr>
          <p:cNvPr id="4" name="Text Placeholder 3"/>
          <p:cNvSpPr>
            <a:spLocks noGrp="1"/>
          </p:cNvSpPr>
          <p:nvPr>
            <p:ph type="body" idx="10"/>
          </p:nvPr>
        </p:nvSpPr>
        <p:spPr>
          <a:xfrm>
            <a:off x="0" y="1565910"/>
            <a:ext cx="9144000" cy="4453890"/>
          </a:xfrm>
          <a:prstGeom prst="rect">
            <a:avLst/>
          </a:prstGeom>
          <a:noFill/>
          <a:ln w="0" cmpd="sng">
            <a:noFill/>
            <a:prstDash val="solid"/>
          </a:ln>
        </p:spPr>
        <p:txBody>
          <a:bodyPr vert="horz" lIns="0" tIns="1270" rIns="0" bIns="0" anchor="t"/>
          <a:lstStyle/>
          <a:p>
            <a:pPr marL="1188720" marR="0" indent="0" algn="l">
              <a:lnSpc>
                <a:spcPts val="1400"/>
              </a:lnSpc>
              <a:spcAft>
                <a:spcPts val="0"/>
              </a:spcAft>
            </a:pPr>
            <a:r>
              <a:rPr lang="en-US" sz="1200" b="1" spc="0">
                <a:solidFill>
                  <a:srgbClr val="000000"/>
                </a:solidFill>
                <a:latin typeface="Arial" panose="02020603050405020304" pitchFamily="2"/>
              </a:rPr>
              <a:t>Whilst the following points are provided for guidance, it is recommended they are implemented as </a:t>
            </a:r>
          </a:p>
          <a:p>
            <a:pPr marL="1188720" marR="1097280" indent="0" algn="just">
              <a:lnSpc>
                <a:spcPts val="1600"/>
              </a:lnSpc>
              <a:spcBef>
                <a:spcPts val="0"/>
              </a:spcBef>
              <a:spcAft>
                <a:spcPts val="0"/>
              </a:spcAft>
            </a:pPr>
            <a:r>
              <a:rPr lang="en-US" sz="1200" b="1" spc="0">
                <a:solidFill>
                  <a:srgbClr val="000000"/>
                </a:solidFill>
                <a:latin typeface="Arial" panose="02020603050405020304" pitchFamily="2"/>
              </a:rPr>
              <a:t>“good practice” in order to ensure a robust method of control and verification of measurement equipment: </a:t>
            </a:r>
          </a:p>
          <a:p>
            <a:pPr marL="1188720" marR="0" indent="0" algn="l">
              <a:lnSpc>
                <a:spcPts val="1400"/>
              </a:lnSpc>
              <a:spcBef>
                <a:spcPts val="1805"/>
              </a:spcBef>
              <a:spcAft>
                <a:spcPts val="0"/>
              </a:spcAft>
            </a:pPr>
            <a:r>
              <a:rPr lang="en-US" sz="1200" b="1" spc="0">
                <a:solidFill>
                  <a:srgbClr val="000000"/>
                </a:solidFill>
                <a:latin typeface="Arial" panose="02020603050405020304" pitchFamily="2"/>
              </a:rPr>
              <a:t>General Control and Verification of Measurement Equipment: </a:t>
            </a:r>
          </a:p>
          <a:p>
            <a:pPr marL="1463040" marR="1417320" indent="274320" algn="l">
              <a:lnSpc>
                <a:spcPts val="1300"/>
              </a:lnSpc>
              <a:spcBef>
                <a:spcPts val="1875"/>
              </a:spcBef>
              <a:spcAft>
                <a:spcPts val="0"/>
              </a:spcAft>
              <a:buFont typeface="Symbol"/>
              <a:buChar char="·"/>
            </a:pPr>
            <a:r>
              <a:rPr lang="en-US" sz="1200" b="1" spc="0">
                <a:solidFill>
                  <a:srgbClr val="000000"/>
                </a:solidFill>
                <a:latin typeface="Arial" panose="02020603050405020304" pitchFamily="2"/>
              </a:rPr>
              <a:t>A suppliers calibration system should be maintained in accordance with ISO 10012 as referenced within ISO 9001 and AS / EN 9100 (as guidance). </a:t>
            </a:r>
          </a:p>
          <a:p>
            <a:pPr marL="1463040" marR="0" indent="274320" algn="l">
              <a:lnSpc>
                <a:spcPts val="1500"/>
              </a:lnSpc>
              <a:spcBef>
                <a:spcPts val="1690"/>
              </a:spcBef>
              <a:spcAft>
                <a:spcPts val="0"/>
              </a:spcAft>
              <a:buFont typeface="Symbol"/>
              <a:buChar char="·"/>
            </a:pPr>
            <a:r>
              <a:rPr lang="en-US" sz="1200" b="1" spc="0">
                <a:solidFill>
                  <a:srgbClr val="000000"/>
                </a:solidFill>
                <a:latin typeface="Arial" panose="02020603050405020304" pitchFamily="2"/>
              </a:rPr>
              <a:t>It is recommended that Co-ordinate Measuring Machines (CMM’s) are verified in </a:t>
            </a:r>
          </a:p>
          <a:p>
            <a:pPr marL="1463040" marR="1097280" indent="0" algn="l">
              <a:lnSpc>
                <a:spcPts val="1600"/>
              </a:lnSpc>
              <a:spcBef>
                <a:spcPts val="0"/>
              </a:spcBef>
              <a:spcAft>
                <a:spcPts val="0"/>
              </a:spcAft>
            </a:pPr>
            <a:r>
              <a:rPr lang="en-US" sz="1200" b="1" spc="0">
                <a:solidFill>
                  <a:srgbClr val="000000"/>
                </a:solidFill>
                <a:latin typeface="Arial" panose="02020603050405020304" pitchFamily="2"/>
              </a:rPr>
              <a:t>accordance with ISO 10360, if an external company (i.e. Service Provider) is used to verify a suppliers CMM - this should be done in accordance with ISO 10360. </a:t>
            </a:r>
          </a:p>
          <a:p>
            <a:pPr marL="1188720" marR="0" indent="0" algn="l">
              <a:lnSpc>
                <a:spcPts val="1400"/>
              </a:lnSpc>
              <a:spcBef>
                <a:spcPts val="1810"/>
              </a:spcBef>
              <a:spcAft>
                <a:spcPts val="0"/>
              </a:spcAft>
            </a:pPr>
            <a:r>
              <a:rPr lang="en-US" sz="1200" b="1" spc="0">
                <a:solidFill>
                  <a:srgbClr val="000000"/>
                </a:solidFill>
                <a:latin typeface="Arial" panose="02020603050405020304" pitchFamily="2"/>
              </a:rPr>
              <a:t>Thermal and Environmental Control - Requirements for Measurement Rooms: </a:t>
            </a:r>
          </a:p>
          <a:p>
            <a:pPr marL="1463040" marR="685800" indent="274320" algn="l">
              <a:lnSpc>
                <a:spcPts val="1600"/>
              </a:lnSpc>
              <a:spcBef>
                <a:spcPts val="1595"/>
              </a:spcBef>
              <a:spcAft>
                <a:spcPts val="0"/>
              </a:spcAft>
              <a:buFont typeface="Symbol"/>
              <a:buChar char="·"/>
            </a:pPr>
            <a:r>
              <a:rPr lang="en-US" sz="1200" b="1" spc="-5">
                <a:solidFill>
                  <a:srgbClr val="000000"/>
                </a:solidFill>
                <a:latin typeface="Arial" panose="02020603050405020304" pitchFamily="2"/>
              </a:rPr>
              <a:t>Thermal control within manufacturing and measuring areas varies enormously and these effects must be taken into account when measuring components with tight tolerances. The larger the component the more significant is the effect; component design specifications and all </a:t>
            </a:r>
          </a:p>
          <a:p>
            <a:pPr marL="1463040" marR="777240" indent="0" algn="l">
              <a:lnSpc>
                <a:spcPts val="1600"/>
              </a:lnSpc>
              <a:spcBef>
                <a:spcPts val="0"/>
              </a:spcBef>
              <a:spcAft>
                <a:spcPts val="0"/>
              </a:spcAft>
            </a:pPr>
            <a:r>
              <a:rPr lang="en-US" sz="1200" b="1" spc="-5">
                <a:solidFill>
                  <a:srgbClr val="000000"/>
                </a:solidFill>
                <a:latin typeface="Arial" panose="02020603050405020304" pitchFamily="2"/>
              </a:rPr>
              <a:t>measuring equipment assume measurements are carried out at the standard temperature of 20 degrees Centigrade, as detailed within Rolls-Royce Joint Engineering Specification (JES) 160. </a:t>
            </a:r>
          </a:p>
          <a:p>
            <a:pPr marL="8001000" marR="0" indent="0" algn="l">
              <a:lnSpc>
                <a:spcPts val="1200"/>
              </a:lnSpc>
              <a:spcBef>
                <a:spcPts val="2175"/>
              </a:spcBef>
              <a:spcAft>
                <a:spcPts val="540"/>
              </a:spcAft>
            </a:pPr>
            <a:r>
              <a:rPr lang="en-US" sz="1000" spc="-5">
                <a:solidFill>
                  <a:srgbClr val="415088"/>
                </a:solidFill>
                <a:latin typeface="Arial" panose="02020603050405020304" pitchFamily="2"/>
              </a:rPr>
              <a:t>Insert filename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9" r:id="rId9"/>
    <p:sldLayoutId id="2147483661" r:id="rId10"/>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6" name="Text Placeholder 5"/>
          <p:cNvSpPr>
            <a:spLocks noGrp="1"/>
          </p:cNvSpPr>
          <p:nvPr>
            <p:ph type="body" idx="10"/>
          </p:nvPr>
        </p:nvSpPr>
        <p:spPr>
          <a:xfrm>
            <a:off x="1063625" y="2596769"/>
            <a:ext cx="7086600" cy="2542540"/>
          </a:xfrm>
          <a:prstGeom prst="rect">
            <a:avLst/>
          </a:prstGeom>
          <a:noFill/>
          <a:ln w="0" cmpd="sng">
            <a:noFill/>
            <a:prstDash val="solid"/>
          </a:ln>
        </p:spPr>
        <p:txBody>
          <a:bodyPr vert="horz" lIns="0" tIns="1270" rIns="0" bIns="0" anchor="t"/>
          <a:lstStyle/>
          <a:p>
            <a:pPr marL="0" marR="0" indent="0" algn="ctr">
              <a:lnSpc>
                <a:spcPts val="4100"/>
              </a:lnSpc>
              <a:spcAft>
                <a:spcPts val="0"/>
              </a:spcAft>
            </a:pPr>
            <a:r>
              <a:rPr lang="en-US" sz="3600" b="1" spc="-10" dirty="0" smtClean="0">
                <a:solidFill>
                  <a:srgbClr val="000000"/>
                </a:solidFill>
                <a:latin typeface="Arial" panose="02020603050405020304" pitchFamily="2"/>
              </a:rPr>
              <a:t>Inspection Processes</a:t>
            </a:r>
          </a:p>
          <a:p>
            <a:pPr marL="0" marR="0" indent="0" algn="ctr">
              <a:lnSpc>
                <a:spcPts val="4100"/>
              </a:lnSpc>
              <a:spcAft>
                <a:spcPts val="0"/>
              </a:spcAft>
            </a:pPr>
            <a:r>
              <a:rPr lang="en-US" sz="3600" b="1" spc="-10" dirty="0" smtClean="0">
                <a:solidFill>
                  <a:srgbClr val="000000"/>
                </a:solidFill>
                <a:latin typeface="Arial" panose="02020603050405020304" pitchFamily="2"/>
              </a:rPr>
              <a:t>Su</a:t>
            </a:r>
            <a:r>
              <a:rPr lang="en-US" sz="3600" b="1" spc="-10" dirty="0" smtClean="0">
                <a:solidFill>
                  <a:srgbClr val="000000"/>
                </a:solidFill>
                <a:latin typeface="Arial" panose="02020603050405020304" pitchFamily="2"/>
              </a:rPr>
              <a:t>pplier </a:t>
            </a:r>
            <a:r>
              <a:rPr lang="en-US" sz="3600" b="1" spc="-10" dirty="0">
                <a:solidFill>
                  <a:srgbClr val="000000"/>
                </a:solidFill>
                <a:latin typeface="Arial" panose="02020603050405020304" pitchFamily="2"/>
              </a:rPr>
              <a:t>Briefing </a:t>
            </a:r>
            <a:r>
              <a:rPr lang="en-US" sz="3600" b="1" spc="-10" dirty="0" smtClean="0">
                <a:solidFill>
                  <a:srgbClr val="000000"/>
                </a:solidFill>
                <a:latin typeface="Arial" panose="02020603050405020304" pitchFamily="2"/>
              </a:rPr>
              <a:t>Pack</a:t>
            </a:r>
            <a:endParaRPr lang="en-US" sz="3600" b="1" spc="-10" dirty="0">
              <a:solidFill>
                <a:srgbClr val="000000"/>
              </a:solidFill>
              <a:latin typeface="Arial" panose="02020603050405020304" pitchFamily="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0" y="491490"/>
            <a:ext cx="9144000" cy="1275715"/>
          </a:xfrm>
          <a:prstGeom prst="rect">
            <a:avLst/>
          </a:prstGeom>
          <a:noFill/>
          <a:ln w="0" cmpd="sng">
            <a:noFill/>
            <a:prstDash val="solid"/>
          </a:ln>
        </p:spPr>
        <p:txBody>
          <a:bodyPr vert="horz" lIns="0" tIns="0" rIns="0" bIns="0" anchor="t"/>
          <a:lstStyle/>
          <a:p>
            <a:pPr marL="0" marR="0" indent="0" algn="ctr">
              <a:lnSpc>
                <a:spcPts val="2300"/>
              </a:lnSpc>
              <a:spcAft>
                <a:spcPts val="7695"/>
              </a:spcAft>
            </a:pPr>
            <a:r>
              <a:rPr lang="en-US" sz="2400" b="1" spc="-5">
                <a:solidFill>
                  <a:srgbClr val="000000"/>
                </a:solidFill>
                <a:latin typeface="Arial" panose="02020603050405020304" pitchFamily="2"/>
              </a:rPr>
              <a:t>Inspection Processes : Inspection Records. </a:t>
            </a:r>
          </a:p>
        </p:txBody>
      </p:sp>
      <p:sp>
        <p:nvSpPr>
          <p:cNvPr id="4" name="Text Placeholder 3"/>
          <p:cNvSpPr>
            <a:spLocks noGrp="1"/>
          </p:cNvSpPr>
          <p:nvPr>
            <p:ph type="body" idx="10"/>
          </p:nvPr>
        </p:nvSpPr>
        <p:spPr>
          <a:xfrm>
            <a:off x="0" y="1767205"/>
            <a:ext cx="9144000" cy="4252595"/>
          </a:xfrm>
          <a:prstGeom prst="rect">
            <a:avLst/>
          </a:prstGeom>
          <a:noFill/>
          <a:ln w="0" cmpd="sng">
            <a:noFill/>
            <a:prstDash val="solid"/>
          </a:ln>
        </p:spPr>
        <p:txBody>
          <a:bodyPr vert="horz" lIns="0" tIns="9525" rIns="0" bIns="0" anchor="t"/>
          <a:lstStyle/>
          <a:p>
            <a:pPr marL="1291590" marR="1280160" indent="-285750" algn="l">
              <a:lnSpc>
                <a:spcPts val="1300"/>
              </a:lnSpc>
              <a:spcBef>
                <a:spcPts val="600"/>
              </a:spcBef>
              <a:spcAft>
                <a:spcPts val="0"/>
              </a:spcAft>
              <a:buFont typeface="Arial" panose="020B0604020202020204" pitchFamily="34" charset="0"/>
              <a:buChar char="•"/>
            </a:pPr>
            <a:r>
              <a:rPr lang="en-US" sz="1400" b="1" spc="0" dirty="0" smtClean="0">
                <a:solidFill>
                  <a:srgbClr val="000000"/>
                </a:solidFill>
                <a:latin typeface="Arial" panose="02020603050405020304" pitchFamily="2"/>
              </a:rPr>
              <a:t>Accurate </a:t>
            </a:r>
            <a:r>
              <a:rPr lang="en-US" sz="1400" b="1" spc="0" dirty="0">
                <a:solidFill>
                  <a:srgbClr val="000000"/>
                </a:solidFill>
                <a:latin typeface="Arial" panose="02020603050405020304" pitchFamily="2"/>
              </a:rPr>
              <a:t>records shall be maintained and retained to support the implementation and effective management of each stage of the overall manufacturing and / or inspection process - where </a:t>
            </a:r>
            <a:r>
              <a:rPr lang="en-US" sz="1400" b="1" spc="0" dirty="0" smtClean="0">
                <a:solidFill>
                  <a:srgbClr val="000000"/>
                </a:solidFill>
                <a:latin typeface="Arial" panose="02020603050405020304" pitchFamily="2"/>
              </a:rPr>
              <a:t>appropriate.</a:t>
            </a:r>
          </a:p>
          <a:p>
            <a:pPr marL="1291590" marR="1280160" indent="-285750" algn="l">
              <a:lnSpc>
                <a:spcPts val="1300"/>
              </a:lnSpc>
              <a:spcBef>
                <a:spcPts val="600"/>
              </a:spcBef>
              <a:spcAft>
                <a:spcPts val="0"/>
              </a:spcAft>
              <a:buFont typeface="Arial" panose="020B0604020202020204" pitchFamily="34" charset="0"/>
              <a:buChar char="•"/>
            </a:pPr>
            <a:endParaRPr lang="en-US" sz="1400" b="1" spc="0" dirty="0" smtClean="0">
              <a:solidFill>
                <a:srgbClr val="000000"/>
              </a:solidFill>
              <a:latin typeface="Arial" panose="02020603050405020304" pitchFamily="2"/>
            </a:endParaRPr>
          </a:p>
          <a:p>
            <a:pPr marL="1291590" marR="1280160" indent="-285750" algn="l">
              <a:lnSpc>
                <a:spcPts val="1300"/>
              </a:lnSpc>
              <a:spcBef>
                <a:spcPts val="600"/>
              </a:spcBef>
              <a:spcAft>
                <a:spcPts val="0"/>
              </a:spcAft>
              <a:buFont typeface="Arial" panose="020B0604020202020204" pitchFamily="34" charset="0"/>
              <a:buChar char="•"/>
            </a:pPr>
            <a:r>
              <a:rPr lang="en-US" sz="1400" b="1" spc="0" dirty="0" smtClean="0">
                <a:solidFill>
                  <a:srgbClr val="000000"/>
                </a:solidFill>
                <a:latin typeface="Arial" panose="02020603050405020304" pitchFamily="2"/>
              </a:rPr>
              <a:t>Record </a:t>
            </a:r>
            <a:r>
              <a:rPr lang="en-US" sz="1400" b="1" spc="0" dirty="0">
                <a:solidFill>
                  <a:srgbClr val="000000"/>
                </a:solidFill>
                <a:latin typeface="Arial" panose="02020603050405020304" pitchFamily="2"/>
              </a:rPr>
              <a:t>retention periods / storage and retrieval arrangements shall be in accordance with any </a:t>
            </a:r>
            <a:r>
              <a:rPr lang="en-US" sz="1400" b="1" spc="0" dirty="0" smtClean="0">
                <a:solidFill>
                  <a:srgbClr val="000000"/>
                </a:solidFill>
                <a:latin typeface="Arial" panose="02020603050405020304" pitchFamily="2"/>
              </a:rPr>
              <a:t>regulatory or </a:t>
            </a:r>
            <a:r>
              <a:rPr lang="en-US" sz="1400" b="1" spc="0" dirty="0">
                <a:solidFill>
                  <a:srgbClr val="000000"/>
                </a:solidFill>
                <a:latin typeface="Arial" panose="02020603050405020304" pitchFamily="2"/>
              </a:rPr>
              <a:t>customer requirements applicable to documentation and </a:t>
            </a:r>
            <a:r>
              <a:rPr lang="en-US" sz="1400" b="1" spc="0" dirty="0" smtClean="0">
                <a:solidFill>
                  <a:srgbClr val="000000"/>
                </a:solidFill>
                <a:latin typeface="Arial" panose="02020603050405020304" pitchFamily="2"/>
              </a:rPr>
              <a:t>data.</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0" y="491490"/>
            <a:ext cx="9144000" cy="746760"/>
          </a:xfrm>
          <a:prstGeom prst="rect">
            <a:avLst/>
          </a:prstGeom>
          <a:noFill/>
          <a:ln w="0" cmpd="sng">
            <a:noFill/>
            <a:prstDash val="solid"/>
          </a:ln>
        </p:spPr>
        <p:txBody>
          <a:bodyPr vert="horz" lIns="0" tIns="0" rIns="0" bIns="0" anchor="t"/>
          <a:lstStyle/>
          <a:p>
            <a:pPr marL="0" marR="0" indent="0" algn="ctr">
              <a:lnSpc>
                <a:spcPts val="2800"/>
              </a:lnSpc>
              <a:spcAft>
                <a:spcPts val="3055"/>
              </a:spcAft>
            </a:pPr>
            <a:r>
              <a:rPr lang="en-US" sz="2800" b="1" spc="-5" dirty="0">
                <a:solidFill>
                  <a:srgbClr val="000000"/>
                </a:solidFill>
                <a:latin typeface="Arial" panose="02020603050405020304" pitchFamily="2"/>
              </a:rPr>
              <a:t>Inspection Processes - List of </a:t>
            </a:r>
            <a:r>
              <a:rPr lang="en-US" sz="2800" b="1" spc="-5" dirty="0" smtClean="0">
                <a:solidFill>
                  <a:srgbClr val="000000"/>
                </a:solidFill>
                <a:latin typeface="Arial" panose="02020603050405020304" pitchFamily="2"/>
              </a:rPr>
              <a:t>Contents </a:t>
            </a:r>
            <a:endParaRPr lang="en-US" sz="2800" b="1" spc="-5" dirty="0">
              <a:solidFill>
                <a:srgbClr val="000000"/>
              </a:solidFill>
              <a:latin typeface="Arial" panose="02020603050405020304" pitchFamily="2"/>
            </a:endParaRPr>
          </a:p>
        </p:txBody>
      </p:sp>
      <p:sp>
        <p:nvSpPr>
          <p:cNvPr id="4" name="Text Placeholder 3"/>
          <p:cNvSpPr>
            <a:spLocks noGrp="1"/>
          </p:cNvSpPr>
          <p:nvPr>
            <p:ph type="body" idx="10"/>
          </p:nvPr>
        </p:nvSpPr>
        <p:spPr>
          <a:xfrm>
            <a:off x="0" y="1238250"/>
            <a:ext cx="9144000" cy="4781550"/>
          </a:xfrm>
          <a:prstGeom prst="rect">
            <a:avLst/>
          </a:prstGeom>
          <a:noFill/>
          <a:ln w="0" cmpd="sng">
            <a:noFill/>
            <a:prstDash val="solid"/>
          </a:ln>
        </p:spPr>
        <p:txBody>
          <a:bodyPr vert="horz" lIns="0" tIns="128270" rIns="0" bIns="0" anchor="t"/>
          <a:lstStyle/>
          <a:p>
            <a:pPr marL="640080" marR="0" indent="365760" algn="just">
              <a:lnSpc>
                <a:spcPts val="2000"/>
              </a:lnSpc>
              <a:spcAft>
                <a:spcPts val="0"/>
              </a:spcAft>
              <a:buFont typeface="Symbol"/>
              <a:buChar char="·"/>
            </a:pPr>
            <a:r>
              <a:rPr lang="en-US" sz="1600" b="1" spc="-5" dirty="0">
                <a:solidFill>
                  <a:srgbClr val="000000"/>
                </a:solidFill>
                <a:latin typeface="Arial" panose="02020603050405020304" pitchFamily="2"/>
              </a:rPr>
              <a:t>General </a:t>
            </a:r>
            <a:r>
              <a:rPr lang="en-US" sz="1600" b="1" spc="-5" dirty="0" smtClean="0">
                <a:solidFill>
                  <a:srgbClr val="000000"/>
                </a:solidFill>
                <a:latin typeface="Arial" panose="02020603050405020304" pitchFamily="2"/>
              </a:rPr>
              <a:t>Requirements</a:t>
            </a:r>
            <a:endParaRPr lang="en-US" sz="1600" b="1" spc="-5" dirty="0">
              <a:solidFill>
                <a:srgbClr val="000000"/>
              </a:solidFill>
              <a:latin typeface="Arial" panose="02020603050405020304" pitchFamily="2"/>
            </a:endParaRPr>
          </a:p>
          <a:p>
            <a:pPr marL="640080" marR="0" indent="365760" algn="just">
              <a:lnSpc>
                <a:spcPts val="2000"/>
              </a:lnSpc>
              <a:spcBef>
                <a:spcPts val="2625"/>
              </a:spcBef>
              <a:spcAft>
                <a:spcPts val="0"/>
              </a:spcAft>
              <a:buFont typeface="Symbol"/>
              <a:buChar char="·"/>
            </a:pPr>
            <a:r>
              <a:rPr lang="en-US" sz="1600" b="1" spc="-10" dirty="0">
                <a:solidFill>
                  <a:srgbClr val="000000"/>
                </a:solidFill>
                <a:latin typeface="Arial" panose="02020603050405020304" pitchFamily="2"/>
              </a:rPr>
              <a:t>Visual </a:t>
            </a:r>
            <a:r>
              <a:rPr lang="en-US" sz="1600" b="1" spc="-10" dirty="0" smtClean="0">
                <a:solidFill>
                  <a:srgbClr val="000000"/>
                </a:solidFill>
                <a:latin typeface="Arial" panose="02020603050405020304" pitchFamily="2"/>
              </a:rPr>
              <a:t>Inspection</a:t>
            </a:r>
            <a:endParaRPr lang="en-US" sz="1600" b="1" spc="-10" dirty="0">
              <a:solidFill>
                <a:srgbClr val="000000"/>
              </a:solidFill>
              <a:latin typeface="Arial" panose="02020603050405020304" pitchFamily="2"/>
            </a:endParaRPr>
          </a:p>
          <a:p>
            <a:pPr marL="640080" marR="0" indent="365760" algn="just">
              <a:lnSpc>
                <a:spcPts val="2000"/>
              </a:lnSpc>
              <a:spcBef>
                <a:spcPts val="2620"/>
              </a:spcBef>
              <a:spcAft>
                <a:spcPts val="0"/>
              </a:spcAft>
              <a:buFont typeface="Symbol"/>
              <a:buChar char="·"/>
            </a:pPr>
            <a:r>
              <a:rPr lang="en-US" sz="1600" b="1" spc="-5" dirty="0">
                <a:solidFill>
                  <a:srgbClr val="000000"/>
                </a:solidFill>
                <a:latin typeface="Arial" panose="02020603050405020304" pitchFamily="2"/>
              </a:rPr>
              <a:t>Dimensional </a:t>
            </a:r>
            <a:r>
              <a:rPr lang="en-US" sz="1600" b="1" spc="-5" dirty="0" smtClean="0">
                <a:solidFill>
                  <a:srgbClr val="000000"/>
                </a:solidFill>
                <a:latin typeface="Arial" panose="02020603050405020304" pitchFamily="2"/>
              </a:rPr>
              <a:t>Inspection</a:t>
            </a:r>
            <a:endParaRPr lang="en-US" sz="1600" b="1" spc="-5" dirty="0">
              <a:solidFill>
                <a:srgbClr val="000000"/>
              </a:solidFill>
              <a:latin typeface="Arial" panose="02020603050405020304" pitchFamily="2"/>
            </a:endParaRPr>
          </a:p>
          <a:p>
            <a:pPr marL="640080" marR="0" indent="365760" algn="just">
              <a:lnSpc>
                <a:spcPts val="2000"/>
              </a:lnSpc>
              <a:spcBef>
                <a:spcPts val="2625"/>
              </a:spcBef>
              <a:spcAft>
                <a:spcPts val="0"/>
              </a:spcAft>
              <a:buFont typeface="Symbol"/>
              <a:buChar char="·"/>
            </a:pPr>
            <a:r>
              <a:rPr lang="en-US" sz="1600" b="1" spc="-5" dirty="0">
                <a:solidFill>
                  <a:srgbClr val="000000"/>
                </a:solidFill>
                <a:latin typeface="Arial" panose="02020603050405020304" pitchFamily="2"/>
              </a:rPr>
              <a:t>Non-destructive </a:t>
            </a:r>
            <a:r>
              <a:rPr lang="en-US" sz="1600" b="1" spc="-5" dirty="0" smtClean="0">
                <a:solidFill>
                  <a:srgbClr val="000000"/>
                </a:solidFill>
                <a:latin typeface="Arial" panose="02020603050405020304" pitchFamily="2"/>
              </a:rPr>
              <a:t>Testing </a:t>
            </a:r>
            <a:endParaRPr lang="en-US" sz="1600" b="1" spc="-5" dirty="0">
              <a:solidFill>
                <a:srgbClr val="000000"/>
              </a:solidFill>
              <a:latin typeface="Arial" panose="02020603050405020304" pitchFamily="2"/>
            </a:endParaRPr>
          </a:p>
          <a:p>
            <a:pPr marL="640080" marR="0" indent="365760" algn="just">
              <a:lnSpc>
                <a:spcPts val="2000"/>
              </a:lnSpc>
              <a:spcBef>
                <a:spcPts val="2625"/>
              </a:spcBef>
              <a:spcAft>
                <a:spcPts val="0"/>
              </a:spcAft>
              <a:buFont typeface="Symbol"/>
              <a:buChar char="·"/>
            </a:pPr>
            <a:r>
              <a:rPr lang="en-US" sz="1600" b="1" spc="0" dirty="0" smtClean="0">
                <a:solidFill>
                  <a:srgbClr val="000000"/>
                </a:solidFill>
                <a:latin typeface="Arial" panose="02020603050405020304" pitchFamily="2"/>
              </a:rPr>
              <a:t>Calibration </a:t>
            </a:r>
            <a:r>
              <a:rPr lang="en-US" sz="1600" b="1" spc="0" dirty="0">
                <a:solidFill>
                  <a:srgbClr val="000000"/>
                </a:solidFill>
                <a:latin typeface="Arial" panose="02020603050405020304" pitchFamily="2"/>
              </a:rPr>
              <a:t>Control and Measuring </a:t>
            </a:r>
            <a:r>
              <a:rPr lang="en-US" sz="1600" b="1" spc="0" dirty="0" smtClean="0">
                <a:solidFill>
                  <a:srgbClr val="000000"/>
                </a:solidFill>
                <a:latin typeface="Arial" panose="02020603050405020304" pitchFamily="2"/>
              </a:rPr>
              <a:t>Equipment</a:t>
            </a:r>
            <a:endParaRPr lang="en-US" sz="1600" b="1" spc="0" dirty="0">
              <a:solidFill>
                <a:srgbClr val="000000"/>
              </a:solidFill>
              <a:latin typeface="Arial" panose="02020603050405020304" pitchFamily="2"/>
            </a:endParaRPr>
          </a:p>
          <a:p>
            <a:pPr marL="640080" marR="0" indent="365760" algn="just">
              <a:lnSpc>
                <a:spcPts val="2000"/>
              </a:lnSpc>
              <a:spcBef>
                <a:spcPts val="2620"/>
              </a:spcBef>
              <a:spcAft>
                <a:spcPts val="0"/>
              </a:spcAft>
              <a:buFont typeface="Symbol"/>
              <a:buChar char="·"/>
            </a:pPr>
            <a:r>
              <a:rPr lang="en-US" sz="1600" b="1" spc="-5" dirty="0">
                <a:solidFill>
                  <a:srgbClr val="000000"/>
                </a:solidFill>
                <a:latin typeface="Arial" panose="02020603050405020304" pitchFamily="2"/>
              </a:rPr>
              <a:t>Inspection </a:t>
            </a:r>
            <a:r>
              <a:rPr lang="en-US" sz="1600" b="1" spc="-5" dirty="0" smtClean="0">
                <a:solidFill>
                  <a:srgbClr val="000000"/>
                </a:solidFill>
                <a:latin typeface="Arial" panose="02020603050405020304" pitchFamily="2"/>
              </a:rPr>
              <a:t>Records</a:t>
            </a:r>
            <a:endParaRPr lang="en-US" sz="1600" b="1" spc="-5" dirty="0">
              <a:solidFill>
                <a:srgbClr val="000000"/>
              </a:solidFill>
              <a:latin typeface="Arial" panose="02020603050405020304" pitchFamily="2"/>
            </a:endParaRP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0" y="491490"/>
            <a:ext cx="9144000" cy="845820"/>
          </a:xfrm>
          <a:prstGeom prst="rect">
            <a:avLst/>
          </a:prstGeom>
          <a:noFill/>
          <a:ln w="0" cmpd="sng">
            <a:noFill/>
            <a:prstDash val="solid"/>
          </a:ln>
        </p:spPr>
        <p:txBody>
          <a:bodyPr vert="horz" lIns="0" tIns="0" rIns="0" bIns="0" anchor="t">
            <a:normAutofit fontScale="95000"/>
          </a:bodyPr>
          <a:lstStyle/>
          <a:p>
            <a:pPr marL="0" marR="0" indent="0" algn="ctr">
              <a:lnSpc>
                <a:spcPts val="2300"/>
              </a:lnSpc>
              <a:spcAft>
                <a:spcPts val="4310"/>
              </a:spcAft>
            </a:pPr>
            <a:r>
              <a:rPr lang="en-US" sz="2400" b="1" spc="50" dirty="0">
                <a:solidFill>
                  <a:srgbClr val="000000"/>
                </a:solidFill>
                <a:latin typeface="Arial" panose="02020603050405020304" pitchFamily="2"/>
              </a:rPr>
              <a:t>Inspection Processes : General </a:t>
            </a:r>
            <a:r>
              <a:rPr lang="en-US" sz="2400" b="1" spc="50" dirty="0" smtClean="0">
                <a:solidFill>
                  <a:srgbClr val="000000"/>
                </a:solidFill>
                <a:latin typeface="Arial" panose="02020603050405020304" pitchFamily="2"/>
              </a:rPr>
              <a:t>Requirements </a:t>
            </a:r>
            <a:endParaRPr lang="en-US" sz="2400" b="1" spc="50" dirty="0">
              <a:solidFill>
                <a:srgbClr val="000000"/>
              </a:solidFill>
              <a:latin typeface="Arial" panose="02020603050405020304" pitchFamily="2"/>
            </a:endParaRPr>
          </a:p>
        </p:txBody>
      </p:sp>
      <p:sp>
        <p:nvSpPr>
          <p:cNvPr id="4" name="Text Placeholder 3"/>
          <p:cNvSpPr>
            <a:spLocks noGrp="1"/>
          </p:cNvSpPr>
          <p:nvPr>
            <p:ph type="body" idx="10"/>
          </p:nvPr>
        </p:nvSpPr>
        <p:spPr>
          <a:xfrm>
            <a:off x="0" y="1337310"/>
            <a:ext cx="9144000" cy="4682490"/>
          </a:xfrm>
          <a:prstGeom prst="rect">
            <a:avLst/>
          </a:prstGeom>
          <a:noFill/>
          <a:ln w="0" cmpd="sng">
            <a:noFill/>
            <a:prstDash val="solid"/>
          </a:ln>
        </p:spPr>
        <p:txBody>
          <a:bodyPr vert="horz" lIns="0" tIns="0" rIns="0" bIns="0" anchor="t"/>
          <a:lstStyle/>
          <a:p>
            <a:pPr marL="640080" marR="822960" indent="0" algn="just">
              <a:lnSpc>
                <a:spcPts val="1600"/>
              </a:lnSpc>
              <a:spcAft>
                <a:spcPts val="0"/>
              </a:spcAft>
            </a:pPr>
            <a:r>
              <a:rPr lang="en-US" sz="1400" b="1" spc="0" dirty="0">
                <a:solidFill>
                  <a:srgbClr val="000000"/>
                </a:solidFill>
                <a:latin typeface="Arial" panose="02020603050405020304" pitchFamily="2"/>
              </a:rPr>
              <a:t>Inspection is the step within a business process at which a product is checked to confirm that it meets the specification or design intent. </a:t>
            </a:r>
          </a:p>
          <a:p>
            <a:pPr marL="1005840" marR="822960" indent="365760" algn="l">
              <a:lnSpc>
                <a:spcPts val="1300"/>
              </a:lnSpc>
              <a:spcBef>
                <a:spcPts val="1875"/>
              </a:spcBef>
              <a:spcAft>
                <a:spcPts val="0"/>
              </a:spcAft>
              <a:buFont typeface="Symbol"/>
              <a:buChar char="·"/>
            </a:pPr>
            <a:r>
              <a:rPr lang="en-US" sz="1400" b="1" spc="0" dirty="0">
                <a:solidFill>
                  <a:srgbClr val="000000"/>
                </a:solidFill>
                <a:latin typeface="Arial" panose="02020603050405020304" pitchFamily="2"/>
              </a:rPr>
              <a:t>The inputs to the inspection process are </a:t>
            </a:r>
            <a:r>
              <a:rPr lang="en-US" sz="1400" b="1" dirty="0" smtClean="0">
                <a:solidFill>
                  <a:srgbClr val="000000"/>
                </a:solidFill>
                <a:latin typeface="Arial" panose="02020603050405020304" pitchFamily="2"/>
              </a:rPr>
              <a:t>the</a:t>
            </a:r>
            <a:r>
              <a:rPr lang="en-US" sz="1400" b="1" spc="0" dirty="0" smtClean="0">
                <a:solidFill>
                  <a:srgbClr val="000000"/>
                </a:solidFill>
                <a:latin typeface="Arial" panose="02020603050405020304" pitchFamily="2"/>
              </a:rPr>
              <a:t> </a:t>
            </a:r>
            <a:r>
              <a:rPr lang="en-US" sz="1400" b="1" spc="0" dirty="0">
                <a:solidFill>
                  <a:srgbClr val="000000"/>
                </a:solidFill>
                <a:latin typeface="Arial" panose="02020603050405020304" pitchFamily="2"/>
              </a:rPr>
              <a:t>criteria to be inspected against (e.g. Detail Drawing / Repair Scheme / Technical Specification / Quality Acceptance Standard etc.) , </a:t>
            </a:r>
            <a:r>
              <a:rPr lang="en-US" sz="1400" b="1" spc="0" dirty="0" smtClean="0">
                <a:solidFill>
                  <a:srgbClr val="000000"/>
                </a:solidFill>
                <a:latin typeface="Arial" panose="02020603050405020304" pitchFamily="2"/>
              </a:rPr>
              <a:t>allied to </a:t>
            </a:r>
            <a:r>
              <a:rPr lang="en-US" sz="1400" b="1" spc="0" dirty="0">
                <a:solidFill>
                  <a:srgbClr val="000000"/>
                </a:solidFill>
                <a:latin typeface="Arial" panose="02020603050405020304" pitchFamily="2"/>
              </a:rPr>
              <a:t>a definition of the inspection technique(s) to be used. </a:t>
            </a:r>
          </a:p>
          <a:p>
            <a:pPr marL="1005840" marR="1371600" indent="365760" algn="l">
              <a:lnSpc>
                <a:spcPts val="1300"/>
              </a:lnSpc>
              <a:spcBef>
                <a:spcPts val="1875"/>
              </a:spcBef>
              <a:spcAft>
                <a:spcPts val="0"/>
              </a:spcAft>
              <a:buFont typeface="Symbol"/>
              <a:buChar char="·"/>
            </a:pPr>
            <a:r>
              <a:rPr lang="en-US" sz="1400" b="1" spc="0" dirty="0">
                <a:solidFill>
                  <a:srgbClr val="000000"/>
                </a:solidFill>
                <a:latin typeface="Arial" panose="02020603050405020304" pitchFamily="2"/>
              </a:rPr>
              <a:t>The type of inspection to be used is an input to the process - as an integral part of the overall inspection requirements. </a:t>
            </a:r>
          </a:p>
          <a:p>
            <a:pPr marL="1005840" marR="822960" indent="365760" algn="just">
              <a:lnSpc>
                <a:spcPts val="1300"/>
              </a:lnSpc>
              <a:spcBef>
                <a:spcPts val="1875"/>
              </a:spcBef>
              <a:spcAft>
                <a:spcPts val="0"/>
              </a:spcAft>
              <a:buFont typeface="Symbol"/>
              <a:buChar char="·"/>
            </a:pPr>
            <a:r>
              <a:rPr lang="en-US" sz="1400" b="1" spc="0" dirty="0">
                <a:solidFill>
                  <a:srgbClr val="000000"/>
                </a:solidFill>
                <a:latin typeface="Arial" panose="02020603050405020304" pitchFamily="2"/>
              </a:rPr>
              <a:t>Acceptance criteria should also be specified, with the output being either “acceptance” or “rejection” of the specific operation and / or product(s) concerned. </a:t>
            </a:r>
          </a:p>
          <a:p>
            <a:pPr marL="1005840" marR="1234440" indent="365760" algn="l">
              <a:lnSpc>
                <a:spcPts val="1300"/>
              </a:lnSpc>
              <a:spcBef>
                <a:spcPts val="1875"/>
              </a:spcBef>
              <a:spcAft>
                <a:spcPts val="0"/>
              </a:spcAft>
              <a:buFont typeface="Symbol"/>
              <a:buChar char="·"/>
            </a:pPr>
            <a:r>
              <a:rPr lang="en-US" sz="1400" b="1" spc="0" dirty="0">
                <a:solidFill>
                  <a:srgbClr val="000000"/>
                </a:solidFill>
                <a:latin typeface="Arial" panose="02020603050405020304" pitchFamily="2"/>
              </a:rPr>
              <a:t>A systematic approach shall be employed to ensure inspection results are recorded against the product / feature being inspected ; this is particularly important when inspecting batches of product(s). </a:t>
            </a:r>
          </a:p>
          <a:p>
            <a:pPr marL="1005840" marR="868680" indent="365760" algn="l">
              <a:lnSpc>
                <a:spcPts val="1300"/>
              </a:lnSpc>
              <a:spcBef>
                <a:spcPts val="1875"/>
              </a:spcBef>
              <a:spcAft>
                <a:spcPts val="0"/>
              </a:spcAft>
              <a:buFont typeface="Symbol"/>
              <a:buChar char="·"/>
            </a:pPr>
            <a:r>
              <a:rPr lang="en-US" sz="1400" b="1" spc="0" dirty="0">
                <a:solidFill>
                  <a:srgbClr val="000000"/>
                </a:solidFill>
                <a:latin typeface="Arial" panose="02020603050405020304" pitchFamily="2"/>
              </a:rPr>
              <a:t>The inspection location(s) shall be large enough to ensure batch integrity can be preserved and also be free of any potential contaminants (e.g. </a:t>
            </a:r>
            <a:r>
              <a:rPr lang="en-US" sz="1400" b="1" spc="0" dirty="0" err="1">
                <a:solidFill>
                  <a:srgbClr val="000000"/>
                </a:solidFill>
                <a:latin typeface="Arial" panose="02020603050405020304" pitchFamily="2"/>
              </a:rPr>
              <a:t>swarf</a:t>
            </a:r>
            <a:r>
              <a:rPr lang="en-US" sz="1400" b="1" spc="0" dirty="0">
                <a:solidFill>
                  <a:srgbClr val="000000"/>
                </a:solidFill>
                <a:latin typeface="Arial" panose="02020603050405020304" pitchFamily="2"/>
              </a:rPr>
              <a:t>, waste etc</a:t>
            </a:r>
            <a:r>
              <a:rPr lang="en-US" sz="1400" b="1" spc="0" dirty="0" smtClean="0">
                <a:solidFill>
                  <a:srgbClr val="000000"/>
                </a:solidFill>
                <a:latin typeface="Arial" panose="02020603050405020304" pitchFamily="2"/>
              </a:rPr>
              <a:t>.)</a:t>
            </a:r>
            <a:endParaRPr lang="en-US" sz="1400" b="1" spc="0" dirty="0">
              <a:solidFill>
                <a:srgbClr val="000000"/>
              </a:solidFill>
              <a:latin typeface="Arial" panose="02020603050405020304" pitchFamily="2"/>
            </a:endParaRPr>
          </a:p>
          <a:p>
            <a:pPr marL="1005840" marR="1325880" indent="365760" algn="l">
              <a:lnSpc>
                <a:spcPts val="1300"/>
              </a:lnSpc>
              <a:spcBef>
                <a:spcPts val="1875"/>
              </a:spcBef>
              <a:spcAft>
                <a:spcPts val="0"/>
              </a:spcAft>
              <a:buFont typeface="Symbol"/>
              <a:buChar char="·"/>
            </a:pPr>
            <a:r>
              <a:rPr lang="en-US" sz="1400" b="1" spc="-5" dirty="0">
                <a:solidFill>
                  <a:srgbClr val="000000"/>
                </a:solidFill>
                <a:latin typeface="Arial" panose="02020603050405020304" pitchFamily="2"/>
              </a:rPr>
              <a:t>Environmental conditions shall be maintained to support accurate measurement, including temperature (where relevant), appropriate illumination to adequately highlight measurement equipment, together with those features being visually / dimensionally inspected or assessed</a:t>
            </a:r>
            <a:r>
              <a:rPr lang="en-US" sz="1400" b="1" spc="-5" dirty="0" smtClean="0">
                <a:solidFill>
                  <a:srgbClr val="000000"/>
                </a:solidFill>
                <a:latin typeface="Arial" panose="02020603050405020304" pitchFamily="2"/>
              </a:rPr>
              <a:t>.</a:t>
            </a:r>
            <a:endParaRPr lang="en-US" sz="1400" b="1" spc="-5" dirty="0">
              <a:solidFill>
                <a:srgbClr val="000000"/>
              </a:solidFill>
              <a:latin typeface="Arial" panose="02020603050405020304"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0" y="491490"/>
            <a:ext cx="9144000" cy="845820"/>
          </a:xfrm>
          <a:prstGeom prst="rect">
            <a:avLst/>
          </a:prstGeom>
          <a:noFill/>
          <a:ln w="0" cmpd="sng">
            <a:noFill/>
            <a:prstDash val="solid"/>
          </a:ln>
        </p:spPr>
        <p:txBody>
          <a:bodyPr vert="horz" lIns="0" tIns="0" rIns="0" bIns="0" anchor="t"/>
          <a:lstStyle/>
          <a:p>
            <a:pPr marL="0" marR="0" indent="0" algn="ctr">
              <a:lnSpc>
                <a:spcPts val="2300"/>
              </a:lnSpc>
              <a:spcAft>
                <a:spcPts val="4310"/>
              </a:spcAft>
            </a:pPr>
            <a:r>
              <a:rPr lang="en-US" sz="2400" b="1" spc="-5" dirty="0">
                <a:solidFill>
                  <a:srgbClr val="000000"/>
                </a:solidFill>
                <a:latin typeface="Arial" panose="02020603050405020304" pitchFamily="2"/>
              </a:rPr>
              <a:t>Inspection Processes : Visual </a:t>
            </a:r>
            <a:r>
              <a:rPr lang="en-US" sz="2400" b="1" spc="-5" dirty="0" smtClean="0">
                <a:solidFill>
                  <a:srgbClr val="000000"/>
                </a:solidFill>
                <a:latin typeface="Arial" panose="02020603050405020304" pitchFamily="2"/>
              </a:rPr>
              <a:t>Inspection </a:t>
            </a:r>
            <a:endParaRPr lang="en-US" sz="2400" b="1" spc="-5" dirty="0">
              <a:solidFill>
                <a:srgbClr val="000000"/>
              </a:solidFill>
              <a:latin typeface="Arial" panose="02020603050405020304" pitchFamily="2"/>
            </a:endParaRPr>
          </a:p>
        </p:txBody>
      </p:sp>
      <p:sp>
        <p:nvSpPr>
          <p:cNvPr id="4" name="Text Placeholder 3"/>
          <p:cNvSpPr>
            <a:spLocks noGrp="1"/>
          </p:cNvSpPr>
          <p:nvPr>
            <p:ph type="body" idx="10"/>
          </p:nvPr>
        </p:nvSpPr>
        <p:spPr>
          <a:xfrm>
            <a:off x="0" y="1337310"/>
            <a:ext cx="9144000" cy="4682490"/>
          </a:xfrm>
          <a:prstGeom prst="rect">
            <a:avLst/>
          </a:prstGeom>
          <a:noFill/>
          <a:ln w="0" cmpd="sng">
            <a:noFill/>
            <a:prstDash val="solid"/>
          </a:ln>
        </p:spPr>
        <p:txBody>
          <a:bodyPr vert="horz" lIns="0" tIns="0" rIns="0" bIns="0" anchor="t"/>
          <a:lstStyle/>
          <a:p>
            <a:pPr marL="640080" marR="685800" indent="0" algn="l">
              <a:lnSpc>
                <a:spcPts val="1600"/>
              </a:lnSpc>
              <a:spcAft>
                <a:spcPts val="0"/>
              </a:spcAft>
            </a:pPr>
            <a:r>
              <a:rPr lang="en-US" sz="1400" b="1" spc="0" dirty="0">
                <a:solidFill>
                  <a:srgbClr val="000000"/>
                </a:solidFill>
                <a:latin typeface="Arial" panose="02020603050405020304" pitchFamily="2"/>
              </a:rPr>
              <a:t>Following a production, processing, assembly or repair operation (as appropriate), visual inspection may be specified to detect changes in visual appearance in order to: </a:t>
            </a:r>
          </a:p>
          <a:p>
            <a:pPr marL="1005840" marR="0" indent="365760" algn="l">
              <a:lnSpc>
                <a:spcPts val="1500"/>
              </a:lnSpc>
              <a:spcBef>
                <a:spcPts val="1690"/>
              </a:spcBef>
              <a:spcAft>
                <a:spcPts val="0"/>
              </a:spcAft>
              <a:buFont typeface="Symbol"/>
              <a:buChar char="·"/>
            </a:pPr>
            <a:r>
              <a:rPr lang="en-US" sz="1400" b="1" spc="0" dirty="0">
                <a:solidFill>
                  <a:srgbClr val="000000"/>
                </a:solidFill>
                <a:latin typeface="Arial" panose="02020603050405020304" pitchFamily="2"/>
              </a:rPr>
              <a:t>Confirm such operations (e.g. surface coatings, assembly, testing etc.) have been completed </a:t>
            </a:r>
          </a:p>
          <a:p>
            <a:pPr marL="1005840" marR="777240" indent="0" algn="l">
              <a:lnSpc>
                <a:spcPts val="1300"/>
              </a:lnSpc>
              <a:spcBef>
                <a:spcPts val="25"/>
              </a:spcBef>
              <a:spcAft>
                <a:spcPts val="0"/>
              </a:spcAft>
            </a:pPr>
            <a:r>
              <a:rPr lang="en-US" sz="1400" b="1" spc="0" dirty="0">
                <a:solidFill>
                  <a:srgbClr val="000000"/>
                </a:solidFill>
                <a:latin typeface="Arial" panose="02020603050405020304" pitchFamily="2"/>
              </a:rPr>
              <a:t>satisfactorily - in accordance with specification requirements, are physically / operationally functional (where applicable) and free from damage. </a:t>
            </a:r>
          </a:p>
          <a:p>
            <a:pPr marL="1005840" marR="914400" indent="365760" algn="l">
              <a:lnSpc>
                <a:spcPts val="1300"/>
              </a:lnSpc>
              <a:spcBef>
                <a:spcPts val="1925"/>
              </a:spcBef>
              <a:spcAft>
                <a:spcPts val="0"/>
              </a:spcAft>
              <a:buFont typeface="Symbol"/>
              <a:buChar char="·"/>
            </a:pPr>
            <a:r>
              <a:rPr lang="en-US" sz="1400" b="1" spc="0" dirty="0">
                <a:solidFill>
                  <a:srgbClr val="000000"/>
                </a:solidFill>
                <a:latin typeface="Arial" panose="02020603050405020304" pitchFamily="2"/>
              </a:rPr>
              <a:t>Detect that an operation has been completed unsatisfactorily (e.g. incorrect heat treatment, </a:t>
            </a:r>
            <a:r>
              <a:rPr lang="en-US" sz="1400" b="1" dirty="0" smtClean="0">
                <a:solidFill>
                  <a:srgbClr val="000000"/>
                </a:solidFill>
                <a:latin typeface="Arial" panose="02020603050405020304" pitchFamily="2"/>
              </a:rPr>
              <a:t>welding</a:t>
            </a:r>
            <a:r>
              <a:rPr lang="en-US" sz="1400" b="1" spc="0" dirty="0" smtClean="0">
                <a:solidFill>
                  <a:srgbClr val="000000"/>
                </a:solidFill>
                <a:latin typeface="Arial" panose="02020603050405020304" pitchFamily="2"/>
              </a:rPr>
              <a:t>, </a:t>
            </a:r>
            <a:r>
              <a:rPr lang="en-US" sz="1400" b="1" spc="0" dirty="0">
                <a:solidFill>
                  <a:srgbClr val="000000"/>
                </a:solidFill>
                <a:latin typeface="Arial" panose="02020603050405020304" pitchFamily="2"/>
              </a:rPr>
              <a:t>identity markings etc.). </a:t>
            </a:r>
          </a:p>
          <a:p>
            <a:pPr marL="1005840" marR="1097280" indent="365760" algn="l">
              <a:lnSpc>
                <a:spcPts val="1300"/>
              </a:lnSpc>
              <a:spcBef>
                <a:spcPts val="1900"/>
              </a:spcBef>
              <a:spcAft>
                <a:spcPts val="0"/>
              </a:spcAft>
              <a:buFont typeface="Symbol"/>
              <a:buChar char="·"/>
            </a:pPr>
            <a:r>
              <a:rPr lang="en-US" sz="1400" b="1" spc="0" dirty="0">
                <a:solidFill>
                  <a:srgbClr val="000000"/>
                </a:solidFill>
                <a:latin typeface="Arial" panose="02020603050405020304" pitchFamily="2"/>
              </a:rPr>
              <a:t>Confirm that product(s) are free from contamination by foreign bodies (e.g. </a:t>
            </a:r>
            <a:r>
              <a:rPr lang="en-US" sz="1400" b="1" spc="0" dirty="0" err="1">
                <a:solidFill>
                  <a:srgbClr val="000000"/>
                </a:solidFill>
                <a:latin typeface="Arial" panose="02020603050405020304" pitchFamily="2"/>
              </a:rPr>
              <a:t>swarf</a:t>
            </a:r>
            <a:r>
              <a:rPr lang="en-US" sz="1400" b="1" spc="0" dirty="0">
                <a:solidFill>
                  <a:srgbClr val="000000"/>
                </a:solidFill>
                <a:latin typeface="Arial" panose="02020603050405020304" pitchFamily="2"/>
              </a:rPr>
              <a:t>, blasting media, tooling etc.) and have similarly incurred no handling damage prior to customer </a:t>
            </a:r>
            <a:r>
              <a:rPr lang="en-US" sz="1400" b="1" spc="0" dirty="0" err="1">
                <a:solidFill>
                  <a:srgbClr val="000000"/>
                </a:solidFill>
                <a:latin typeface="Arial" panose="02020603050405020304" pitchFamily="2"/>
              </a:rPr>
              <a:t>despatch</a:t>
            </a:r>
            <a:r>
              <a:rPr lang="en-US" sz="1400" b="1" spc="0" dirty="0">
                <a:solidFill>
                  <a:srgbClr val="000000"/>
                </a:solidFill>
                <a:latin typeface="Arial" panose="02020603050405020304" pitchFamily="2"/>
              </a:rPr>
              <a:t>. </a:t>
            </a:r>
          </a:p>
          <a:p>
            <a:pPr marL="1005840" marR="0" indent="365760" algn="l">
              <a:lnSpc>
                <a:spcPts val="1500"/>
              </a:lnSpc>
              <a:spcBef>
                <a:spcPts val="1685"/>
              </a:spcBef>
              <a:spcAft>
                <a:spcPts val="0"/>
              </a:spcAft>
              <a:buFont typeface="Symbol"/>
              <a:buChar char="·"/>
            </a:pPr>
            <a:r>
              <a:rPr lang="en-US" sz="1400" b="1" spc="0" dirty="0">
                <a:solidFill>
                  <a:srgbClr val="000000"/>
                </a:solidFill>
                <a:latin typeface="Arial" panose="02020603050405020304" pitchFamily="2"/>
              </a:rPr>
              <a:t>Ensure that any special customer requirements detailed on the purchase order / technical </a:t>
            </a:r>
          </a:p>
          <a:p>
            <a:pPr marL="1005840" marR="1097280" indent="0" algn="l">
              <a:lnSpc>
                <a:spcPts val="1300"/>
              </a:lnSpc>
              <a:spcBef>
                <a:spcPts val="15"/>
              </a:spcBef>
              <a:spcAft>
                <a:spcPts val="0"/>
              </a:spcAft>
            </a:pPr>
            <a:r>
              <a:rPr lang="en-US" sz="1400" b="1" spc="0" dirty="0">
                <a:solidFill>
                  <a:srgbClr val="000000"/>
                </a:solidFill>
                <a:latin typeface="Arial" panose="02020603050405020304" pitchFamily="2"/>
              </a:rPr>
              <a:t>specifications (e.g. identity markings, labelling, protection / packaging etc.) have been correctly incorporated </a:t>
            </a:r>
            <a:r>
              <a:rPr lang="en-US" sz="1400" b="1" spc="0" dirty="0" smtClean="0">
                <a:solidFill>
                  <a:srgbClr val="000000"/>
                </a:solidFill>
                <a:latin typeface="Arial" panose="02020603050405020304" pitchFamily="2"/>
              </a:rPr>
              <a:t>– refer to </a:t>
            </a:r>
            <a:r>
              <a:rPr lang="en-US" sz="1400" b="1" spc="0" dirty="0">
                <a:solidFill>
                  <a:srgbClr val="000000"/>
                </a:solidFill>
                <a:latin typeface="Arial" panose="02020603050405020304" pitchFamily="2"/>
              </a:rPr>
              <a:t>“Protection, Packaging and Labelling” Processes for additional detail. </a:t>
            </a:r>
          </a:p>
          <a:p>
            <a:pPr marL="640080" marR="685800" indent="0" algn="l">
              <a:lnSpc>
                <a:spcPts val="1600"/>
              </a:lnSpc>
              <a:spcBef>
                <a:spcPts val="1580"/>
              </a:spcBef>
              <a:spcAft>
                <a:spcPts val="0"/>
              </a:spcAft>
            </a:pPr>
            <a:r>
              <a:rPr lang="en-US" sz="1400" b="1" spc="0" dirty="0">
                <a:solidFill>
                  <a:srgbClr val="000000"/>
                </a:solidFill>
                <a:latin typeface="Arial" panose="02020603050405020304" pitchFamily="2"/>
              </a:rPr>
              <a:t>Depending on what is being inspected and the potential for any non-conformance that could be present, the supplier(s) technical authority (e.g. Engineering, Quality, Laboratory etc.) may specify additional </a:t>
            </a:r>
          </a:p>
          <a:p>
            <a:pPr marL="640080" marR="1005840" indent="0" algn="l">
              <a:lnSpc>
                <a:spcPts val="1600"/>
              </a:lnSpc>
              <a:spcBef>
                <a:spcPts val="0"/>
              </a:spcBef>
              <a:spcAft>
                <a:spcPts val="0"/>
              </a:spcAft>
            </a:pPr>
            <a:r>
              <a:rPr lang="en-US" sz="1400" b="1" spc="0" dirty="0">
                <a:solidFill>
                  <a:srgbClr val="000000"/>
                </a:solidFill>
                <a:latin typeface="Arial" panose="02020603050405020304" pitchFamily="2"/>
              </a:rPr>
              <a:t>Visual inspection controls to ensure that accurate discrimination between acceptable and unacceptable conditions can both be successfully and consistently achieved</a:t>
            </a:r>
            <a:r>
              <a:rPr lang="en-US" sz="1400" b="1" spc="0" dirty="0" smtClean="0">
                <a:solidFill>
                  <a:srgbClr val="000000"/>
                </a:solidFill>
                <a:latin typeface="Arial" panose="02020603050405020304" pitchFamily="2"/>
              </a:rPr>
              <a:t>.</a:t>
            </a:r>
            <a:endParaRPr lang="en-US" sz="1400" b="1" spc="0" dirty="0">
              <a:solidFill>
                <a:srgbClr val="000000"/>
              </a:solidFill>
              <a:latin typeface="Arial" panose="02020603050405020304" pitchFamily="2"/>
            </a:endParaRP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0" y="491490"/>
            <a:ext cx="9144000" cy="956056"/>
          </a:xfrm>
          <a:prstGeom prst="rect">
            <a:avLst/>
          </a:prstGeom>
          <a:noFill/>
          <a:ln w="0" cmpd="sng">
            <a:noFill/>
            <a:prstDash val="solid"/>
          </a:ln>
        </p:spPr>
        <p:txBody>
          <a:bodyPr vert="horz" lIns="0" tIns="0" rIns="0" bIns="0" anchor="t"/>
          <a:lstStyle/>
          <a:p>
            <a:pPr marL="0" marR="0" indent="0" algn="ctr">
              <a:lnSpc>
                <a:spcPts val="2400"/>
              </a:lnSpc>
              <a:spcAft>
                <a:spcPts val="0"/>
              </a:spcAft>
            </a:pPr>
            <a:r>
              <a:rPr lang="en-US" sz="2400" b="1" spc="0" dirty="0">
                <a:solidFill>
                  <a:srgbClr val="000000"/>
                </a:solidFill>
                <a:latin typeface="Arial" panose="02020603050405020304" pitchFamily="2"/>
              </a:rPr>
              <a:t>Inspection Processes : Visual Inspection (Contd.) </a:t>
            </a:r>
          </a:p>
        </p:txBody>
      </p:sp>
      <p:sp>
        <p:nvSpPr>
          <p:cNvPr id="4" name="Text Placeholder 3"/>
          <p:cNvSpPr>
            <a:spLocks noGrp="1"/>
          </p:cNvSpPr>
          <p:nvPr>
            <p:ph type="body" idx="10"/>
          </p:nvPr>
        </p:nvSpPr>
        <p:spPr>
          <a:xfrm>
            <a:off x="0" y="2064258"/>
            <a:ext cx="8695944" cy="3653790"/>
          </a:xfrm>
          <a:prstGeom prst="rect">
            <a:avLst/>
          </a:prstGeom>
          <a:noFill/>
          <a:ln w="0" cmpd="sng">
            <a:noFill/>
            <a:prstDash val="solid"/>
          </a:ln>
        </p:spPr>
        <p:txBody>
          <a:bodyPr vert="horz" lIns="0" tIns="26670" rIns="0" bIns="0" anchor="t"/>
          <a:lstStyle/>
          <a:p>
            <a:pPr marL="1005840" marR="822960" indent="365760" algn="l">
              <a:lnSpc>
                <a:spcPts val="1400"/>
              </a:lnSpc>
              <a:spcAft>
                <a:spcPts val="0"/>
              </a:spcAft>
              <a:buFont typeface="Symbol"/>
              <a:buChar char="·"/>
            </a:pPr>
            <a:r>
              <a:rPr lang="en-US" sz="1400" b="1" spc="0" dirty="0">
                <a:solidFill>
                  <a:srgbClr val="000000"/>
                </a:solidFill>
                <a:latin typeface="Arial" panose="02020603050405020304" pitchFamily="2"/>
              </a:rPr>
              <a:t>The capability to conduct inspection adequately should be subject to verification and periodically re-assessed as an integral part of overall quality planning activities. </a:t>
            </a:r>
          </a:p>
          <a:p>
            <a:pPr marL="1005840" marR="914400" indent="365760" algn="l">
              <a:lnSpc>
                <a:spcPts val="1400"/>
              </a:lnSpc>
              <a:spcBef>
                <a:spcPts val="2020"/>
              </a:spcBef>
              <a:spcAft>
                <a:spcPts val="0"/>
              </a:spcAft>
              <a:buFont typeface="Symbol"/>
              <a:buChar char="·"/>
            </a:pPr>
            <a:r>
              <a:rPr lang="en-US" sz="1400" b="1" spc="0" dirty="0">
                <a:solidFill>
                  <a:srgbClr val="000000"/>
                </a:solidFill>
                <a:latin typeface="Arial" panose="02020603050405020304" pitchFamily="2"/>
              </a:rPr>
              <a:t>Inspection personnel should have adequate background knowledge of the product or assembly and associated production processes ; this should also be subject to periodic re-assessment and / or implementation of additional training where necessary. </a:t>
            </a:r>
          </a:p>
          <a:p>
            <a:pPr marL="1005840" marR="822960" indent="365760" algn="l">
              <a:lnSpc>
                <a:spcPts val="1400"/>
              </a:lnSpc>
              <a:spcBef>
                <a:spcPts val="2015"/>
              </a:spcBef>
              <a:spcAft>
                <a:spcPts val="0"/>
              </a:spcAft>
              <a:buFont typeface="Symbol"/>
              <a:buChar char="·"/>
            </a:pPr>
            <a:r>
              <a:rPr lang="en-US" sz="1400" b="1" spc="0" dirty="0">
                <a:solidFill>
                  <a:srgbClr val="000000"/>
                </a:solidFill>
                <a:latin typeface="Arial" panose="02020603050405020304" pitchFamily="2"/>
              </a:rPr>
              <a:t>Dependent upon the product configuration / application (e.g. </a:t>
            </a:r>
            <a:r>
              <a:rPr lang="en-US" sz="1400" b="1" spc="0" dirty="0" err="1">
                <a:solidFill>
                  <a:srgbClr val="000000"/>
                </a:solidFill>
                <a:latin typeface="Arial" panose="02020603050405020304" pitchFamily="2"/>
              </a:rPr>
              <a:t>colour</a:t>
            </a:r>
            <a:r>
              <a:rPr lang="en-US" sz="1400" b="1" spc="0" dirty="0">
                <a:solidFill>
                  <a:srgbClr val="000000"/>
                </a:solidFill>
                <a:latin typeface="Arial" panose="02020603050405020304" pitchFamily="2"/>
              </a:rPr>
              <a:t> coded electrical wiring / harness assemblies) - satisfactory </a:t>
            </a:r>
            <a:r>
              <a:rPr lang="en-US" sz="1400" b="1" spc="0" dirty="0" err="1">
                <a:solidFill>
                  <a:srgbClr val="000000"/>
                </a:solidFill>
                <a:latin typeface="Arial" panose="02020603050405020304" pitchFamily="2"/>
              </a:rPr>
              <a:t>colour</a:t>
            </a:r>
            <a:r>
              <a:rPr lang="en-US" sz="1400" b="1" spc="0" dirty="0">
                <a:solidFill>
                  <a:srgbClr val="000000"/>
                </a:solidFill>
                <a:latin typeface="Arial" panose="02020603050405020304" pitchFamily="2"/>
              </a:rPr>
              <a:t> perception / vision may also be a requirement (i.e. the inspector requires correct </a:t>
            </a:r>
            <a:r>
              <a:rPr lang="en-US" sz="1400" b="1" spc="0" dirty="0" err="1">
                <a:solidFill>
                  <a:srgbClr val="000000"/>
                </a:solidFill>
                <a:latin typeface="Arial" panose="02020603050405020304" pitchFamily="2"/>
              </a:rPr>
              <a:t>colour</a:t>
            </a:r>
            <a:r>
              <a:rPr lang="en-US" sz="1400" b="1" spc="0" dirty="0">
                <a:solidFill>
                  <a:srgbClr val="000000"/>
                </a:solidFill>
                <a:latin typeface="Arial" panose="02020603050405020304" pitchFamily="2"/>
              </a:rPr>
              <a:t> acuity and should be tested accordingly</a:t>
            </a:r>
            <a:r>
              <a:rPr lang="en-US" sz="1400" b="1" spc="0" dirty="0" smtClean="0">
                <a:solidFill>
                  <a:srgbClr val="000000"/>
                </a:solidFill>
                <a:latin typeface="Arial" panose="02020603050405020304" pitchFamily="2"/>
              </a:rPr>
              <a:t>.)</a:t>
            </a:r>
            <a:endParaRPr lang="en-US" sz="1400" b="1" spc="0" dirty="0">
              <a:solidFill>
                <a:srgbClr val="000000"/>
              </a:solidFill>
              <a:latin typeface="Arial" panose="02020603050405020304" pitchFamily="2"/>
            </a:endParaRP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0" y="491490"/>
            <a:ext cx="9144000" cy="845820"/>
          </a:xfrm>
          <a:prstGeom prst="rect">
            <a:avLst/>
          </a:prstGeom>
          <a:noFill/>
          <a:ln w="0" cmpd="sng">
            <a:noFill/>
            <a:prstDash val="solid"/>
          </a:ln>
        </p:spPr>
        <p:txBody>
          <a:bodyPr vert="horz" lIns="0" tIns="0" rIns="0" bIns="0" anchor="t"/>
          <a:lstStyle/>
          <a:p>
            <a:pPr marL="0" marR="0" indent="0" algn="ctr">
              <a:lnSpc>
                <a:spcPts val="2300"/>
              </a:lnSpc>
              <a:spcAft>
                <a:spcPts val="4310"/>
              </a:spcAft>
            </a:pPr>
            <a:r>
              <a:rPr lang="en-US" sz="2400" b="1" spc="-5" dirty="0">
                <a:solidFill>
                  <a:srgbClr val="000000"/>
                </a:solidFill>
                <a:latin typeface="Arial" panose="02020603050405020304" pitchFamily="2"/>
              </a:rPr>
              <a:t>Inspection Processes : Dimensional </a:t>
            </a:r>
            <a:r>
              <a:rPr lang="en-US" sz="2400" b="1" spc="-5" dirty="0" smtClean="0">
                <a:solidFill>
                  <a:srgbClr val="000000"/>
                </a:solidFill>
                <a:latin typeface="Arial" panose="02020603050405020304" pitchFamily="2"/>
              </a:rPr>
              <a:t>Inspection </a:t>
            </a:r>
            <a:endParaRPr lang="en-US" sz="2400" b="1" spc="-5" dirty="0">
              <a:solidFill>
                <a:srgbClr val="000000"/>
              </a:solidFill>
              <a:latin typeface="Arial" panose="02020603050405020304" pitchFamily="2"/>
            </a:endParaRPr>
          </a:p>
        </p:txBody>
      </p:sp>
      <p:sp>
        <p:nvSpPr>
          <p:cNvPr id="4" name="Text Placeholder 3"/>
          <p:cNvSpPr>
            <a:spLocks noGrp="1"/>
          </p:cNvSpPr>
          <p:nvPr>
            <p:ph type="body" idx="10"/>
          </p:nvPr>
        </p:nvSpPr>
        <p:spPr>
          <a:xfrm>
            <a:off x="0" y="1209294"/>
            <a:ext cx="9144000" cy="4682490"/>
          </a:xfrm>
          <a:prstGeom prst="rect">
            <a:avLst/>
          </a:prstGeom>
          <a:noFill/>
          <a:ln w="0" cmpd="sng">
            <a:noFill/>
            <a:prstDash val="solid"/>
          </a:ln>
        </p:spPr>
        <p:txBody>
          <a:bodyPr vert="horz" lIns="0" tIns="0" rIns="0" bIns="0" anchor="t"/>
          <a:lstStyle/>
          <a:p>
            <a:pPr marL="640080" marR="822960" indent="0" algn="just">
              <a:lnSpc>
                <a:spcPts val="1600"/>
              </a:lnSpc>
              <a:spcAft>
                <a:spcPts val="0"/>
              </a:spcAft>
            </a:pPr>
            <a:r>
              <a:rPr lang="en-US" sz="1400" b="1" spc="0" dirty="0">
                <a:solidFill>
                  <a:srgbClr val="000000"/>
                </a:solidFill>
                <a:latin typeface="Arial" panose="02020603050405020304" pitchFamily="2"/>
              </a:rPr>
              <a:t>Dimensional Inspection shall take place at specified stages in the production / assembly or repair process to verify conformance to specified requirements : </a:t>
            </a:r>
            <a:endParaRPr lang="en-US" sz="1400" b="1" spc="0" dirty="0" smtClean="0">
              <a:solidFill>
                <a:srgbClr val="000000"/>
              </a:solidFill>
              <a:latin typeface="Arial" panose="02020603050405020304" pitchFamily="2"/>
            </a:endParaRPr>
          </a:p>
          <a:p>
            <a:pPr marL="640080" marR="822960" indent="0" algn="just">
              <a:lnSpc>
                <a:spcPts val="1600"/>
              </a:lnSpc>
              <a:spcAft>
                <a:spcPts val="0"/>
              </a:spcAft>
            </a:pPr>
            <a:endParaRPr lang="en-US" sz="1400" b="1" dirty="0">
              <a:solidFill>
                <a:srgbClr val="000000"/>
              </a:solidFill>
              <a:latin typeface="Arial" panose="02020603050405020304" pitchFamily="2"/>
            </a:endParaRPr>
          </a:p>
          <a:p>
            <a:pPr marL="811530" marR="822960" indent="-171450" algn="just">
              <a:lnSpc>
                <a:spcPts val="1600"/>
              </a:lnSpc>
              <a:spcAft>
                <a:spcPts val="0"/>
              </a:spcAft>
              <a:buFont typeface="Arial" panose="020B0604020202020204" pitchFamily="34" charset="0"/>
              <a:buChar char="•"/>
            </a:pPr>
            <a:r>
              <a:rPr lang="en-US" sz="1400" b="1" spc="20" dirty="0" smtClean="0">
                <a:solidFill>
                  <a:srgbClr val="000000"/>
                </a:solidFill>
                <a:latin typeface="Arial" panose="02020603050405020304" pitchFamily="2"/>
              </a:rPr>
              <a:t>This </a:t>
            </a:r>
            <a:r>
              <a:rPr lang="en-US" sz="1400" b="1" spc="20" dirty="0">
                <a:solidFill>
                  <a:srgbClr val="000000"/>
                </a:solidFill>
                <a:latin typeface="Arial" panose="02020603050405020304" pitchFamily="2"/>
              </a:rPr>
              <a:t>shall be achieved by the use of measuring equipment that has a sufficient level of resolution for </a:t>
            </a:r>
            <a:r>
              <a:rPr lang="en-US" sz="1400" b="1" spc="0" dirty="0" smtClean="0">
                <a:solidFill>
                  <a:srgbClr val="000000"/>
                </a:solidFill>
                <a:latin typeface="Arial" panose="02020603050405020304" pitchFamily="2"/>
              </a:rPr>
              <a:t>measuring </a:t>
            </a:r>
            <a:r>
              <a:rPr lang="en-US" sz="1400" b="1" spc="0" dirty="0">
                <a:solidFill>
                  <a:srgbClr val="000000"/>
                </a:solidFill>
                <a:latin typeface="Arial" panose="02020603050405020304" pitchFamily="2"/>
              </a:rPr>
              <a:t>the dimensional tolerance of the product feature being inspected - “special to product” equipment should be specified as / where necessary. </a:t>
            </a:r>
            <a:endParaRPr lang="en-US" sz="1400" b="1" spc="0" dirty="0" smtClean="0">
              <a:solidFill>
                <a:srgbClr val="000000"/>
              </a:solidFill>
              <a:latin typeface="Arial" panose="02020603050405020304" pitchFamily="2"/>
            </a:endParaRPr>
          </a:p>
          <a:p>
            <a:pPr marL="811530" marR="822960" indent="-171450" algn="just">
              <a:lnSpc>
                <a:spcPts val="1600"/>
              </a:lnSpc>
              <a:spcAft>
                <a:spcPts val="0"/>
              </a:spcAft>
              <a:buFont typeface="Arial" panose="020B0604020202020204" pitchFamily="34" charset="0"/>
              <a:buChar char="•"/>
            </a:pPr>
            <a:endParaRPr lang="en-US" sz="1400" b="1" dirty="0">
              <a:solidFill>
                <a:srgbClr val="000000"/>
              </a:solidFill>
              <a:latin typeface="Arial" panose="02020603050405020304" pitchFamily="2"/>
            </a:endParaRPr>
          </a:p>
          <a:p>
            <a:pPr marL="811530" marR="822960" indent="-171450" algn="just">
              <a:lnSpc>
                <a:spcPts val="1600"/>
              </a:lnSpc>
              <a:spcAft>
                <a:spcPts val="0"/>
              </a:spcAft>
              <a:buFont typeface="Arial" panose="020B0604020202020204" pitchFamily="34" charset="0"/>
              <a:buChar char="•"/>
            </a:pPr>
            <a:r>
              <a:rPr lang="en-US" sz="1400" b="1" spc="-10" dirty="0" smtClean="0">
                <a:solidFill>
                  <a:srgbClr val="000000"/>
                </a:solidFill>
                <a:latin typeface="Arial" panose="02020603050405020304" pitchFamily="2"/>
              </a:rPr>
              <a:t>Measurement </a:t>
            </a:r>
            <a:r>
              <a:rPr lang="en-US" sz="1400" b="1" spc="-10" dirty="0">
                <a:solidFill>
                  <a:srgbClr val="000000"/>
                </a:solidFill>
                <a:latin typeface="Arial" panose="02020603050405020304" pitchFamily="2"/>
              </a:rPr>
              <a:t>devices and the inspection standard to be achieved should be subject to the same units of measurement (e.g. metric / imperial) to avoid the unnecessary application of conversion factors or calculations in the workplace environment. - which if incorrect, could adversely influence the </a:t>
            </a:r>
            <a:r>
              <a:rPr lang="en-US" sz="1400" b="1" spc="0" dirty="0" smtClean="0">
                <a:solidFill>
                  <a:srgbClr val="000000"/>
                </a:solidFill>
                <a:latin typeface="Arial" panose="02020603050405020304" pitchFamily="2"/>
              </a:rPr>
              <a:t>acceptance </a:t>
            </a:r>
            <a:r>
              <a:rPr lang="en-US" sz="1400" b="1" spc="0" dirty="0">
                <a:solidFill>
                  <a:srgbClr val="000000"/>
                </a:solidFill>
                <a:latin typeface="Arial" panose="02020603050405020304" pitchFamily="2"/>
              </a:rPr>
              <a:t>/ rejection </a:t>
            </a:r>
            <a:r>
              <a:rPr lang="en-US" sz="1400" b="1" spc="0" dirty="0" smtClean="0">
                <a:solidFill>
                  <a:srgbClr val="000000"/>
                </a:solidFill>
                <a:latin typeface="Arial" panose="02020603050405020304" pitchFamily="2"/>
              </a:rPr>
              <a:t>criteria.</a:t>
            </a:r>
          </a:p>
          <a:p>
            <a:pPr marL="811530" marR="822960" indent="-171450" algn="just">
              <a:lnSpc>
                <a:spcPts val="1600"/>
              </a:lnSpc>
              <a:spcAft>
                <a:spcPts val="0"/>
              </a:spcAft>
              <a:buFont typeface="Arial" panose="020B0604020202020204" pitchFamily="34" charset="0"/>
              <a:buChar char="•"/>
            </a:pPr>
            <a:endParaRPr lang="en-US" sz="1400" b="1" dirty="0">
              <a:solidFill>
                <a:srgbClr val="000000"/>
              </a:solidFill>
              <a:latin typeface="Arial" panose="02020603050405020304" pitchFamily="2"/>
            </a:endParaRPr>
          </a:p>
          <a:p>
            <a:pPr marL="811530" marR="822960" indent="-171450" algn="just">
              <a:lnSpc>
                <a:spcPts val="1600"/>
              </a:lnSpc>
              <a:spcAft>
                <a:spcPts val="0"/>
              </a:spcAft>
              <a:buFont typeface="Arial" panose="020B0604020202020204" pitchFamily="34" charset="0"/>
              <a:buChar char="•"/>
            </a:pPr>
            <a:r>
              <a:rPr lang="en-US" sz="1400" b="1" spc="0" dirty="0" smtClean="0">
                <a:solidFill>
                  <a:srgbClr val="000000"/>
                </a:solidFill>
                <a:latin typeface="Arial" panose="02020603050405020304" pitchFamily="2"/>
              </a:rPr>
              <a:t>All </a:t>
            </a:r>
            <a:r>
              <a:rPr lang="en-US" sz="1400" b="1" spc="0" dirty="0">
                <a:solidFill>
                  <a:srgbClr val="000000"/>
                </a:solidFill>
                <a:latin typeface="Arial" panose="02020603050405020304" pitchFamily="2"/>
              </a:rPr>
              <a:t>measuring equipment (</a:t>
            </a:r>
            <a:r>
              <a:rPr lang="en-US" sz="1400" b="1" spc="0" dirty="0" err="1">
                <a:solidFill>
                  <a:srgbClr val="000000"/>
                </a:solidFill>
                <a:latin typeface="Arial" panose="02020603050405020304" pitchFamily="2"/>
              </a:rPr>
              <a:t>inc.</a:t>
            </a:r>
            <a:r>
              <a:rPr lang="en-US" sz="1400" b="1" spc="0" dirty="0">
                <a:solidFill>
                  <a:srgbClr val="000000"/>
                </a:solidFill>
                <a:latin typeface="Arial" panose="02020603050405020304" pitchFamily="2"/>
              </a:rPr>
              <a:t> personal items) shall be in calibration when available for use, registered within the supplier(s) overall calibration system and controlled </a:t>
            </a:r>
            <a:r>
              <a:rPr lang="en-US" sz="1400" b="1" spc="0" dirty="0" smtClean="0">
                <a:solidFill>
                  <a:srgbClr val="000000"/>
                </a:solidFill>
                <a:latin typeface="Arial" panose="02020603050405020304" pitchFamily="2"/>
              </a:rPr>
              <a:t>accordingly.</a:t>
            </a:r>
          </a:p>
          <a:p>
            <a:pPr marL="811530" marR="822960" indent="-171450" algn="just">
              <a:lnSpc>
                <a:spcPts val="1600"/>
              </a:lnSpc>
              <a:spcAft>
                <a:spcPts val="0"/>
              </a:spcAft>
              <a:buFont typeface="Arial" panose="020B0604020202020204" pitchFamily="34" charset="0"/>
              <a:buChar char="•"/>
            </a:pPr>
            <a:endParaRPr lang="en-US" sz="1400" b="1" dirty="0">
              <a:solidFill>
                <a:srgbClr val="000000"/>
              </a:solidFill>
              <a:latin typeface="Arial" panose="02020603050405020304" pitchFamily="2"/>
            </a:endParaRPr>
          </a:p>
          <a:p>
            <a:pPr marL="811530" marR="822960" indent="-171450" algn="just">
              <a:lnSpc>
                <a:spcPts val="1600"/>
              </a:lnSpc>
              <a:spcAft>
                <a:spcPts val="0"/>
              </a:spcAft>
              <a:buFont typeface="Arial" panose="020B0604020202020204" pitchFamily="34" charset="0"/>
              <a:buChar char="•"/>
            </a:pPr>
            <a:r>
              <a:rPr lang="en-US" sz="1400" b="1" spc="0" dirty="0" smtClean="0">
                <a:solidFill>
                  <a:srgbClr val="000000"/>
                </a:solidFill>
                <a:latin typeface="Arial" panose="02020603050405020304" pitchFamily="2"/>
              </a:rPr>
              <a:t>In </a:t>
            </a:r>
            <a:r>
              <a:rPr lang="en-US" sz="1400" b="1" spc="0" dirty="0">
                <a:solidFill>
                  <a:srgbClr val="000000"/>
                </a:solidFill>
                <a:latin typeface="Arial" panose="02020603050405020304" pitchFamily="2"/>
              </a:rPr>
              <a:t>the event of damage being incurred during use (e.g. by dropping), previously designated “in calibration” equipment should be withdrawn from immediate use , subjected to re-calibration and re-identified accordingly within the supplier’s gauge and measurement calibration system, prior to any further issue and / or </a:t>
            </a:r>
            <a:r>
              <a:rPr lang="en-US" sz="1400" b="1" spc="0" dirty="0" smtClean="0">
                <a:solidFill>
                  <a:srgbClr val="000000"/>
                </a:solidFill>
                <a:latin typeface="Arial" panose="02020603050405020304" pitchFamily="2"/>
              </a:rPr>
              <a:t>usage.</a:t>
            </a:r>
          </a:p>
          <a:p>
            <a:pPr marL="811530" marR="822960" indent="-171450" algn="just">
              <a:lnSpc>
                <a:spcPts val="1600"/>
              </a:lnSpc>
              <a:spcAft>
                <a:spcPts val="0"/>
              </a:spcAft>
              <a:buFont typeface="Arial" panose="020B0604020202020204" pitchFamily="34" charset="0"/>
              <a:buChar char="•"/>
            </a:pPr>
            <a:endParaRPr lang="en-US" sz="1400" b="1" dirty="0">
              <a:solidFill>
                <a:srgbClr val="000000"/>
              </a:solidFill>
              <a:latin typeface="Arial" panose="02020603050405020304" pitchFamily="2"/>
            </a:endParaRPr>
          </a:p>
          <a:p>
            <a:pPr marL="811530" marR="822960" indent="-171450" algn="just">
              <a:lnSpc>
                <a:spcPts val="1600"/>
              </a:lnSpc>
              <a:spcAft>
                <a:spcPts val="0"/>
              </a:spcAft>
              <a:buFont typeface="Arial" panose="020B0604020202020204" pitchFamily="34" charset="0"/>
              <a:buChar char="•"/>
            </a:pPr>
            <a:r>
              <a:rPr lang="en-US" sz="1400" b="1" spc="0" dirty="0" smtClean="0">
                <a:solidFill>
                  <a:srgbClr val="000000"/>
                </a:solidFill>
                <a:latin typeface="Arial" panose="02020603050405020304" pitchFamily="2"/>
              </a:rPr>
              <a:t>Every </a:t>
            </a:r>
            <a:r>
              <a:rPr lang="en-US" sz="1400" b="1" spc="0" dirty="0">
                <a:solidFill>
                  <a:srgbClr val="000000"/>
                </a:solidFill>
                <a:latin typeface="Arial" panose="02020603050405020304" pitchFamily="2"/>
              </a:rPr>
              <a:t>effort shall be made to reduce the total variation within the measurement process to a minimum. Where necessary, it is permissible to repeat a measurement several times, calculate an average value and use this average value to sentence the product</a:t>
            </a:r>
            <a:r>
              <a:rPr lang="en-US" sz="1400" b="1" spc="0" dirty="0" smtClean="0">
                <a:solidFill>
                  <a:srgbClr val="000000"/>
                </a:solidFill>
                <a:latin typeface="Arial" panose="02020603050405020304" pitchFamily="2"/>
              </a:rPr>
              <a:t>.</a:t>
            </a:r>
            <a:endParaRPr lang="en-US" sz="1400" b="1" spc="0" dirty="0">
              <a:solidFill>
                <a:srgbClr val="000000"/>
              </a:solidFill>
              <a:latin typeface="Arial" panose="02020603050405020304" pitchFamily="2"/>
            </a:endParaRP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0" y="491490"/>
            <a:ext cx="9144000" cy="1102360"/>
          </a:xfrm>
          <a:prstGeom prst="rect">
            <a:avLst/>
          </a:prstGeom>
          <a:noFill/>
          <a:ln w="0" cmpd="sng">
            <a:noFill/>
            <a:prstDash val="solid"/>
          </a:ln>
        </p:spPr>
        <p:txBody>
          <a:bodyPr vert="horz" lIns="0" tIns="0" rIns="0" bIns="0" anchor="t"/>
          <a:lstStyle/>
          <a:p>
            <a:pPr marL="0" marR="0" indent="0" algn="ctr">
              <a:lnSpc>
                <a:spcPts val="2300"/>
              </a:lnSpc>
              <a:spcAft>
                <a:spcPts val="6325"/>
              </a:spcAft>
            </a:pPr>
            <a:r>
              <a:rPr lang="en-US" sz="2400" b="1" spc="-5" dirty="0">
                <a:solidFill>
                  <a:srgbClr val="000000"/>
                </a:solidFill>
                <a:latin typeface="Arial" panose="02020603050405020304" pitchFamily="2"/>
              </a:rPr>
              <a:t>Inspection Processes : Dimensional </a:t>
            </a:r>
            <a:r>
              <a:rPr lang="en-US" sz="2400" b="1" spc="-5" dirty="0" smtClean="0">
                <a:solidFill>
                  <a:srgbClr val="000000"/>
                </a:solidFill>
                <a:latin typeface="Arial" panose="02020603050405020304" pitchFamily="2"/>
              </a:rPr>
              <a:t>Inspection </a:t>
            </a:r>
            <a:endParaRPr lang="en-US" sz="2400" b="1" spc="-5" dirty="0">
              <a:solidFill>
                <a:srgbClr val="000000"/>
              </a:solidFill>
              <a:latin typeface="Arial" panose="02020603050405020304" pitchFamily="2"/>
            </a:endParaRPr>
          </a:p>
        </p:txBody>
      </p:sp>
      <p:sp>
        <p:nvSpPr>
          <p:cNvPr id="4" name="Text Placeholder 3"/>
          <p:cNvSpPr>
            <a:spLocks noGrp="1"/>
          </p:cNvSpPr>
          <p:nvPr>
            <p:ph type="body" idx="10"/>
          </p:nvPr>
        </p:nvSpPr>
        <p:spPr>
          <a:xfrm>
            <a:off x="0" y="1593850"/>
            <a:ext cx="9144000" cy="4425950"/>
          </a:xfrm>
          <a:prstGeom prst="rect">
            <a:avLst/>
          </a:prstGeom>
          <a:noFill/>
          <a:ln w="0" cmpd="sng">
            <a:noFill/>
            <a:prstDash val="solid"/>
          </a:ln>
        </p:spPr>
        <p:txBody>
          <a:bodyPr vert="horz" lIns="0" tIns="0" rIns="0" bIns="0" anchor="t"/>
          <a:lstStyle/>
          <a:p>
            <a:pPr marL="1177290" marR="822960" indent="-171450" algn="l">
              <a:lnSpc>
                <a:spcPts val="1400"/>
              </a:lnSpc>
              <a:spcBef>
                <a:spcPts val="3750"/>
              </a:spcBef>
              <a:spcAft>
                <a:spcPts val="0"/>
              </a:spcAft>
              <a:buFont typeface="Arial" panose="020B0604020202020204" pitchFamily="34" charset="0"/>
              <a:buChar char="•"/>
            </a:pPr>
            <a:r>
              <a:rPr lang="en-US" sz="1400" b="1" spc="0" dirty="0" smtClean="0">
                <a:solidFill>
                  <a:srgbClr val="000000"/>
                </a:solidFill>
                <a:latin typeface="Arial" panose="02020603050405020304" pitchFamily="2"/>
              </a:rPr>
              <a:t>Unless </a:t>
            </a:r>
            <a:r>
              <a:rPr lang="en-US" sz="1400" b="1" spc="0" dirty="0">
                <a:solidFill>
                  <a:srgbClr val="000000"/>
                </a:solidFill>
                <a:latin typeface="Arial" panose="02020603050405020304" pitchFamily="2"/>
              </a:rPr>
              <a:t>prior / formal agreement has been received </a:t>
            </a:r>
            <a:r>
              <a:rPr lang="en-US" sz="1400" b="1" spc="0" dirty="0" smtClean="0">
                <a:solidFill>
                  <a:srgbClr val="000000"/>
                </a:solidFill>
                <a:latin typeface="Arial" panose="02020603050405020304" pitchFamily="2"/>
              </a:rPr>
              <a:t>the </a:t>
            </a:r>
            <a:r>
              <a:rPr lang="en-US" sz="1400" b="1" spc="0" dirty="0">
                <a:solidFill>
                  <a:srgbClr val="000000"/>
                </a:solidFill>
                <a:latin typeface="Arial" panose="02020603050405020304" pitchFamily="2"/>
              </a:rPr>
              <a:t>use  of Sampling Inspection techniques is not permitted on any product(s</a:t>
            </a:r>
            <a:r>
              <a:rPr lang="en-US" sz="1400" b="1" spc="0" dirty="0" smtClean="0">
                <a:solidFill>
                  <a:srgbClr val="000000"/>
                </a:solidFill>
                <a:latin typeface="Arial" panose="02020603050405020304" pitchFamily="2"/>
              </a:rPr>
              <a:t>).This </a:t>
            </a:r>
            <a:r>
              <a:rPr lang="en-US" sz="1400" b="1" spc="0" dirty="0">
                <a:solidFill>
                  <a:srgbClr val="000000"/>
                </a:solidFill>
                <a:latin typeface="Arial" panose="02020603050405020304" pitchFamily="2"/>
              </a:rPr>
              <a:t>includes any product or operations which 1</a:t>
            </a:r>
            <a:r>
              <a:rPr lang="en-US" sz="1400" b="1" spc="0" baseline="30000" dirty="0">
                <a:solidFill>
                  <a:srgbClr val="000000"/>
                </a:solidFill>
                <a:latin typeface="Arial" panose="02020603050405020304" pitchFamily="2"/>
              </a:rPr>
              <a:t>st</a:t>
            </a:r>
            <a:r>
              <a:rPr lang="en-US" sz="1400" b="1" spc="0" dirty="0">
                <a:solidFill>
                  <a:srgbClr val="000000"/>
                </a:solidFill>
                <a:latin typeface="Arial" panose="02020603050405020304" pitchFamily="2"/>
              </a:rPr>
              <a:t> tier </a:t>
            </a:r>
            <a:r>
              <a:rPr lang="en-US" sz="1400" b="1" spc="0" dirty="0" smtClean="0">
                <a:solidFill>
                  <a:srgbClr val="000000"/>
                </a:solidFill>
                <a:latin typeface="Arial" panose="02020603050405020304" pitchFamily="2"/>
              </a:rPr>
              <a:t>suppliers may </a:t>
            </a:r>
            <a:r>
              <a:rPr lang="en-US" sz="1400" b="1" spc="0" dirty="0">
                <a:solidFill>
                  <a:srgbClr val="000000"/>
                </a:solidFill>
                <a:latin typeface="Arial" panose="02020603050405020304" pitchFamily="2"/>
              </a:rPr>
              <a:t>have sourced with relevant sub-tier suppliers.</a:t>
            </a:r>
          </a:p>
          <a:p>
            <a:pPr marL="1177290" marR="685800" indent="-171450" algn="l">
              <a:lnSpc>
                <a:spcPts val="1400"/>
              </a:lnSpc>
              <a:spcBef>
                <a:spcPts val="2015"/>
              </a:spcBef>
              <a:spcAft>
                <a:spcPts val="0"/>
              </a:spcAft>
              <a:buFont typeface="Arial" panose="020B0604020202020204" pitchFamily="34" charset="0"/>
              <a:buChar char="•"/>
            </a:pPr>
            <a:r>
              <a:rPr lang="en-US" sz="1400" b="1" spc="0" dirty="0" smtClean="0">
                <a:solidFill>
                  <a:srgbClr val="000000"/>
                </a:solidFill>
                <a:latin typeface="Arial" panose="02020603050405020304" pitchFamily="2"/>
              </a:rPr>
              <a:t>Should </a:t>
            </a:r>
            <a:r>
              <a:rPr lang="en-US" sz="1400" b="1" spc="0" dirty="0">
                <a:solidFill>
                  <a:srgbClr val="000000"/>
                </a:solidFill>
                <a:latin typeface="Arial" panose="02020603050405020304" pitchFamily="2"/>
              </a:rPr>
              <a:t>any doubt exist over inspection criteria on products scheduled for </a:t>
            </a:r>
            <a:r>
              <a:rPr lang="en-US" sz="1400" b="1" spc="0" dirty="0" smtClean="0">
                <a:solidFill>
                  <a:srgbClr val="000000"/>
                </a:solidFill>
                <a:latin typeface="Arial" panose="02020603050405020304" pitchFamily="2"/>
              </a:rPr>
              <a:t>delivery, </a:t>
            </a:r>
            <a:r>
              <a:rPr lang="en-US" sz="1400" b="1" spc="0" dirty="0">
                <a:solidFill>
                  <a:srgbClr val="000000"/>
                </a:solidFill>
                <a:latin typeface="Arial" panose="02020603050405020304" pitchFamily="2"/>
              </a:rPr>
              <a:t>please consult the relevant controlling technical </a:t>
            </a:r>
            <a:r>
              <a:rPr lang="en-US" sz="1400" b="1" spc="0" dirty="0" smtClean="0">
                <a:solidFill>
                  <a:srgbClr val="000000"/>
                </a:solidFill>
                <a:latin typeface="Arial" panose="02020603050405020304" pitchFamily="2"/>
              </a:rPr>
              <a:t>authority </a:t>
            </a:r>
            <a:r>
              <a:rPr lang="en-US" sz="1400" b="1" spc="0" dirty="0">
                <a:solidFill>
                  <a:srgbClr val="000000"/>
                </a:solidFill>
                <a:latin typeface="Arial" panose="02020603050405020304" pitchFamily="2"/>
              </a:rPr>
              <a:t>from the </a:t>
            </a:r>
            <a:r>
              <a:rPr lang="en-US" sz="1400" b="1" dirty="0" smtClean="0">
                <a:solidFill>
                  <a:srgbClr val="000000"/>
                </a:solidFill>
                <a:latin typeface="Arial" panose="02020603050405020304" pitchFamily="2"/>
              </a:rPr>
              <a:t>site</a:t>
            </a:r>
            <a:r>
              <a:rPr lang="en-US" sz="1400" b="1" spc="0" dirty="0" smtClean="0">
                <a:solidFill>
                  <a:srgbClr val="000000"/>
                </a:solidFill>
                <a:latin typeface="Arial" panose="02020603050405020304" pitchFamily="2"/>
              </a:rPr>
              <a:t> </a:t>
            </a:r>
            <a:r>
              <a:rPr lang="en-US" sz="1400" b="1" spc="0" dirty="0">
                <a:solidFill>
                  <a:srgbClr val="000000"/>
                </a:solidFill>
                <a:latin typeface="Arial" panose="02020603050405020304" pitchFamily="2"/>
              </a:rPr>
              <a:t>placing the purchase order(s) - prior to any final release / shipment of finished product(s</a:t>
            </a:r>
            <a:r>
              <a:rPr lang="en-US" sz="1400" b="1" spc="0" dirty="0" smtClean="0">
                <a:solidFill>
                  <a:srgbClr val="000000"/>
                </a:solidFill>
                <a:latin typeface="Arial" panose="02020603050405020304" pitchFamily="2"/>
              </a:rPr>
              <a:t>).</a:t>
            </a:r>
            <a:endParaRPr lang="en-US" sz="1400" b="1" spc="0" dirty="0">
              <a:solidFill>
                <a:srgbClr val="000000"/>
              </a:solidFill>
              <a:latin typeface="Arial" panose="02020603050405020304" pitchFamily="2"/>
            </a:endParaRP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0" y="491490"/>
            <a:ext cx="9144000" cy="850265"/>
          </a:xfrm>
          <a:prstGeom prst="rect">
            <a:avLst/>
          </a:prstGeom>
          <a:noFill/>
          <a:ln w="0" cmpd="sng">
            <a:noFill/>
            <a:prstDash val="solid"/>
          </a:ln>
        </p:spPr>
        <p:txBody>
          <a:bodyPr vert="horz" lIns="0" tIns="0" rIns="0" bIns="0" anchor="t">
            <a:normAutofit fontScale="95000"/>
          </a:bodyPr>
          <a:lstStyle/>
          <a:p>
            <a:pPr marL="0" marR="0" indent="0" algn="ctr">
              <a:lnSpc>
                <a:spcPts val="2400"/>
              </a:lnSpc>
              <a:spcAft>
                <a:spcPts val="4285"/>
              </a:spcAft>
            </a:pPr>
            <a:r>
              <a:rPr lang="en-US" sz="2400" b="1" spc="50" dirty="0">
                <a:solidFill>
                  <a:srgbClr val="000000"/>
                </a:solidFill>
                <a:latin typeface="Arial" panose="02020603050405020304" pitchFamily="2"/>
              </a:rPr>
              <a:t>Inspection Processes : Non-destructive </a:t>
            </a:r>
            <a:r>
              <a:rPr lang="en-US" sz="2400" b="1" spc="50" dirty="0" smtClean="0">
                <a:solidFill>
                  <a:srgbClr val="000000"/>
                </a:solidFill>
                <a:latin typeface="Arial" panose="02020603050405020304" pitchFamily="2"/>
              </a:rPr>
              <a:t>Testing </a:t>
            </a:r>
            <a:endParaRPr lang="en-US" sz="2400" b="1" spc="50" dirty="0">
              <a:solidFill>
                <a:srgbClr val="000000"/>
              </a:solidFill>
              <a:latin typeface="Arial" panose="02020603050405020304" pitchFamily="2"/>
            </a:endParaRPr>
          </a:p>
        </p:txBody>
      </p:sp>
      <p:sp>
        <p:nvSpPr>
          <p:cNvPr id="4" name="Text Placeholder 3"/>
          <p:cNvSpPr>
            <a:spLocks noGrp="1"/>
          </p:cNvSpPr>
          <p:nvPr>
            <p:ph type="body" idx="10"/>
          </p:nvPr>
        </p:nvSpPr>
        <p:spPr>
          <a:xfrm>
            <a:off x="0" y="1341755"/>
            <a:ext cx="9144000" cy="4678045"/>
          </a:xfrm>
          <a:prstGeom prst="rect">
            <a:avLst/>
          </a:prstGeom>
          <a:noFill/>
          <a:ln w="0" cmpd="sng">
            <a:noFill/>
            <a:prstDash val="solid"/>
          </a:ln>
        </p:spPr>
        <p:txBody>
          <a:bodyPr vert="horz" lIns="0" tIns="33020" rIns="0" bIns="0" anchor="t"/>
          <a:lstStyle/>
          <a:p>
            <a:pPr marL="1177290" marR="731520" indent="-171450" algn="l">
              <a:lnSpc>
                <a:spcPts val="1300"/>
              </a:lnSpc>
              <a:spcAft>
                <a:spcPts val="0"/>
              </a:spcAft>
              <a:buFont typeface="Arial" panose="020B0604020202020204" pitchFamily="34" charset="0"/>
              <a:buChar char="•"/>
            </a:pPr>
            <a:r>
              <a:rPr lang="en-US" sz="1400" b="1" dirty="0" smtClean="0">
                <a:solidFill>
                  <a:srgbClr val="000000"/>
                </a:solidFill>
                <a:latin typeface="Arial" panose="02020603050405020304" pitchFamily="2"/>
              </a:rPr>
              <a:t>All </a:t>
            </a:r>
            <a:r>
              <a:rPr lang="en-US" sz="1400" b="1" spc="0" dirty="0" smtClean="0">
                <a:solidFill>
                  <a:srgbClr val="000000"/>
                </a:solidFill>
                <a:latin typeface="Arial" panose="02020603050405020304" pitchFamily="2"/>
              </a:rPr>
              <a:t>NDT </a:t>
            </a:r>
            <a:r>
              <a:rPr lang="en-US" sz="1400" b="1" spc="0" dirty="0">
                <a:solidFill>
                  <a:srgbClr val="000000"/>
                </a:solidFill>
                <a:latin typeface="Arial" panose="02020603050405020304" pitchFamily="2"/>
              </a:rPr>
              <a:t>operations shall be undertaken in accordance with the governing engineering definition and / or </a:t>
            </a:r>
            <a:r>
              <a:rPr lang="en-US" sz="1400" b="1" spc="0" dirty="0" smtClean="0">
                <a:solidFill>
                  <a:srgbClr val="000000"/>
                </a:solidFill>
                <a:latin typeface="Arial" panose="02020603050405020304" pitchFamily="2"/>
              </a:rPr>
              <a:t>technical </a:t>
            </a:r>
            <a:r>
              <a:rPr lang="en-US" sz="1400" b="1" spc="0" dirty="0">
                <a:solidFill>
                  <a:srgbClr val="000000"/>
                </a:solidFill>
                <a:latin typeface="Arial" panose="02020603050405020304" pitchFamily="2"/>
              </a:rPr>
              <a:t>specification(s) - as </a:t>
            </a:r>
            <a:r>
              <a:rPr lang="en-US" sz="1400" b="1" spc="0" dirty="0" smtClean="0">
                <a:solidFill>
                  <a:srgbClr val="000000"/>
                </a:solidFill>
                <a:latin typeface="Arial" panose="02020603050405020304" pitchFamily="2"/>
              </a:rPr>
              <a:t>applicable.</a:t>
            </a:r>
          </a:p>
          <a:p>
            <a:pPr marL="1177290" marR="731520" indent="-171450" algn="l">
              <a:lnSpc>
                <a:spcPts val="1300"/>
              </a:lnSpc>
              <a:spcAft>
                <a:spcPts val="0"/>
              </a:spcAft>
              <a:buFont typeface="Arial" panose="020B0604020202020204" pitchFamily="34" charset="0"/>
              <a:buChar char="•"/>
            </a:pPr>
            <a:endParaRPr lang="en-US" sz="1400" b="1" spc="0" dirty="0" smtClean="0">
              <a:solidFill>
                <a:srgbClr val="000000"/>
              </a:solidFill>
              <a:latin typeface="Arial" panose="02020603050405020304" pitchFamily="2"/>
            </a:endParaRPr>
          </a:p>
          <a:p>
            <a:pPr marL="1177290" marR="731520" indent="-171450" algn="l">
              <a:lnSpc>
                <a:spcPts val="1300"/>
              </a:lnSpc>
              <a:spcAft>
                <a:spcPts val="0"/>
              </a:spcAft>
              <a:buFont typeface="Arial" panose="020B0604020202020204" pitchFamily="34" charset="0"/>
              <a:buChar char="•"/>
            </a:pPr>
            <a:r>
              <a:rPr lang="en-US" sz="1400" b="1" dirty="0">
                <a:solidFill>
                  <a:srgbClr val="000000"/>
                </a:solidFill>
                <a:latin typeface="Arial" panose="02020603050405020304" pitchFamily="2"/>
              </a:rPr>
              <a:t>W</a:t>
            </a:r>
            <a:r>
              <a:rPr lang="en-US" sz="1400" b="1" spc="0" dirty="0" smtClean="0">
                <a:solidFill>
                  <a:srgbClr val="000000"/>
                </a:solidFill>
                <a:latin typeface="Arial" panose="02020603050405020304" pitchFamily="2"/>
              </a:rPr>
              <a:t>here </a:t>
            </a:r>
            <a:r>
              <a:rPr lang="en-US" sz="1400" b="1" spc="0" dirty="0">
                <a:solidFill>
                  <a:srgbClr val="000000"/>
                </a:solidFill>
                <a:latin typeface="Arial" panose="02020603050405020304" pitchFamily="2"/>
              </a:rPr>
              <a:t>such work is being undertaken “in house”, 1</a:t>
            </a:r>
            <a:r>
              <a:rPr lang="en-US" sz="1400" b="1" spc="0" baseline="30000" dirty="0">
                <a:solidFill>
                  <a:srgbClr val="000000"/>
                </a:solidFill>
                <a:latin typeface="Arial" panose="02020603050405020304" pitchFamily="2"/>
              </a:rPr>
              <a:t>st</a:t>
            </a:r>
            <a:r>
              <a:rPr lang="en-US" sz="1400" b="1" spc="0" dirty="0">
                <a:solidFill>
                  <a:srgbClr val="000000"/>
                </a:solidFill>
                <a:latin typeface="Arial" panose="02020603050405020304" pitchFamily="2"/>
              </a:rPr>
              <a:t> tier suppliers shall hold the requisite / current </a:t>
            </a:r>
            <a:r>
              <a:rPr lang="en-US" sz="1400" b="1" spc="0" dirty="0" smtClean="0">
                <a:solidFill>
                  <a:srgbClr val="000000"/>
                </a:solidFill>
                <a:latin typeface="Arial" panose="02020603050405020304" pitchFamily="2"/>
              </a:rPr>
              <a:t>approvals </a:t>
            </a:r>
            <a:r>
              <a:rPr lang="en-US" sz="1400" b="1" spc="0" dirty="0">
                <a:solidFill>
                  <a:srgbClr val="000000"/>
                </a:solidFill>
                <a:latin typeface="Arial" panose="02020603050405020304" pitchFamily="2"/>
              </a:rPr>
              <a:t>for both the process operations and operating / inspection personnel - as </a:t>
            </a:r>
            <a:r>
              <a:rPr lang="en-US" sz="1400" b="1" spc="0" dirty="0" smtClean="0">
                <a:solidFill>
                  <a:srgbClr val="000000"/>
                </a:solidFill>
                <a:latin typeface="Arial" panose="02020603050405020304" pitchFamily="2"/>
              </a:rPr>
              <a:t>appropriate.</a:t>
            </a:r>
          </a:p>
          <a:p>
            <a:pPr marL="1177290" marR="731520" indent="-171450" algn="l">
              <a:lnSpc>
                <a:spcPts val="1300"/>
              </a:lnSpc>
              <a:spcAft>
                <a:spcPts val="0"/>
              </a:spcAft>
              <a:buFont typeface="Arial" panose="020B0604020202020204" pitchFamily="34" charset="0"/>
              <a:buChar char="•"/>
            </a:pPr>
            <a:endParaRPr lang="en-US" sz="1400" b="1" spc="0" dirty="0" smtClean="0">
              <a:solidFill>
                <a:srgbClr val="000000"/>
              </a:solidFill>
              <a:latin typeface="Arial" panose="02020603050405020304" pitchFamily="2"/>
            </a:endParaRPr>
          </a:p>
          <a:p>
            <a:pPr marL="1177290" marR="731520" indent="-171450" algn="l">
              <a:lnSpc>
                <a:spcPts val="1300"/>
              </a:lnSpc>
              <a:spcAft>
                <a:spcPts val="0"/>
              </a:spcAft>
              <a:buFont typeface="Arial" panose="020B0604020202020204" pitchFamily="34" charset="0"/>
              <a:buChar char="•"/>
            </a:pPr>
            <a:r>
              <a:rPr lang="en-US" sz="1400" b="1" spc="0" dirty="0" smtClean="0">
                <a:solidFill>
                  <a:srgbClr val="000000"/>
                </a:solidFill>
                <a:latin typeface="Arial" panose="02020603050405020304" pitchFamily="2"/>
              </a:rPr>
              <a:t>Suppliers </a:t>
            </a:r>
            <a:r>
              <a:rPr lang="en-US" sz="1400" b="1" spc="0" dirty="0">
                <a:solidFill>
                  <a:srgbClr val="000000"/>
                </a:solidFill>
                <a:latin typeface="Arial" panose="02020603050405020304" pitchFamily="2"/>
              </a:rPr>
              <a:t>of “design / make” products which are manufactured and tested to their engineering </a:t>
            </a:r>
            <a:r>
              <a:rPr lang="en-US" sz="1400" b="1" spc="0" dirty="0" smtClean="0">
                <a:solidFill>
                  <a:srgbClr val="000000"/>
                </a:solidFill>
                <a:latin typeface="Arial" panose="02020603050405020304" pitchFamily="2"/>
              </a:rPr>
              <a:t> </a:t>
            </a:r>
            <a:r>
              <a:rPr lang="en-US" sz="1400" b="1" spc="-5" dirty="0" smtClean="0">
                <a:solidFill>
                  <a:srgbClr val="000000"/>
                </a:solidFill>
                <a:latin typeface="Arial" panose="02020603050405020304" pitchFamily="2"/>
              </a:rPr>
              <a:t>definition </a:t>
            </a:r>
            <a:r>
              <a:rPr lang="en-US" sz="1400" b="1" spc="-5" dirty="0">
                <a:solidFill>
                  <a:srgbClr val="000000"/>
                </a:solidFill>
                <a:latin typeface="Arial" panose="02020603050405020304" pitchFamily="2"/>
              </a:rPr>
              <a:t>and who may </a:t>
            </a:r>
            <a:r>
              <a:rPr lang="en-US" sz="1400" b="1" spc="-5" dirty="0" err="1">
                <a:solidFill>
                  <a:srgbClr val="000000"/>
                </a:solidFill>
                <a:latin typeface="Arial" panose="02020603050405020304" pitchFamily="2"/>
              </a:rPr>
              <a:t>utilise</a:t>
            </a:r>
            <a:r>
              <a:rPr lang="en-US" sz="1400" b="1" spc="-5" dirty="0">
                <a:solidFill>
                  <a:srgbClr val="000000"/>
                </a:solidFill>
                <a:latin typeface="Arial" panose="02020603050405020304" pitchFamily="2"/>
              </a:rPr>
              <a:t> their own “approved supplier” network shall be expected to operate in a comparable manner and be able to demonstrate equivalency of control / certification - as appropriate. </a:t>
            </a: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0"/>
          </p:nvPr>
        </p:nvSpPr>
        <p:spPr>
          <a:xfrm>
            <a:off x="0" y="491490"/>
            <a:ext cx="9144000" cy="1074420"/>
          </a:xfrm>
          <a:prstGeom prst="rect">
            <a:avLst/>
          </a:prstGeom>
          <a:noFill/>
          <a:ln w="0" cmpd="sng">
            <a:noFill/>
            <a:prstDash val="solid"/>
          </a:ln>
        </p:spPr>
        <p:txBody>
          <a:bodyPr vert="horz" lIns="0" tIns="0" rIns="0" bIns="0" anchor="t"/>
          <a:lstStyle/>
          <a:p>
            <a:pPr marL="0" marR="0" indent="0" algn="ctr">
              <a:lnSpc>
                <a:spcPts val="2300"/>
              </a:lnSpc>
              <a:spcAft>
                <a:spcPts val="6110"/>
              </a:spcAft>
            </a:pPr>
            <a:r>
              <a:rPr lang="en-US" sz="2400" b="1" spc="-5" dirty="0">
                <a:solidFill>
                  <a:srgbClr val="000000"/>
                </a:solidFill>
                <a:latin typeface="Arial" panose="02020603050405020304" pitchFamily="2"/>
              </a:rPr>
              <a:t>Inspection Processes - Calibration </a:t>
            </a:r>
            <a:r>
              <a:rPr lang="en-US" sz="2400" b="1" spc="-5" dirty="0" smtClean="0">
                <a:solidFill>
                  <a:srgbClr val="000000"/>
                </a:solidFill>
                <a:latin typeface="Arial" panose="02020603050405020304" pitchFamily="2"/>
              </a:rPr>
              <a:t>Control </a:t>
            </a:r>
            <a:endParaRPr lang="en-US" sz="2400" b="1" spc="-5" dirty="0">
              <a:solidFill>
                <a:srgbClr val="000000"/>
              </a:solidFill>
              <a:latin typeface="Arial" panose="02020603050405020304" pitchFamily="2"/>
            </a:endParaRPr>
          </a:p>
        </p:txBody>
      </p:sp>
      <p:sp>
        <p:nvSpPr>
          <p:cNvPr id="4" name="Text Placeholder 3"/>
          <p:cNvSpPr>
            <a:spLocks noGrp="1"/>
          </p:cNvSpPr>
          <p:nvPr>
            <p:ph type="body" idx="10"/>
          </p:nvPr>
        </p:nvSpPr>
        <p:spPr>
          <a:xfrm>
            <a:off x="0" y="1218438"/>
            <a:ext cx="8522208" cy="4453890"/>
          </a:xfrm>
          <a:prstGeom prst="rect">
            <a:avLst/>
          </a:prstGeom>
          <a:noFill/>
          <a:ln w="0" cmpd="sng">
            <a:noFill/>
            <a:prstDash val="solid"/>
          </a:ln>
        </p:spPr>
        <p:txBody>
          <a:bodyPr vert="horz" lIns="0" tIns="1270" rIns="0" bIns="0" anchor="t"/>
          <a:lstStyle/>
          <a:p>
            <a:pPr marL="1188720" marR="0" indent="0" algn="l">
              <a:lnSpc>
                <a:spcPts val="1400"/>
              </a:lnSpc>
              <a:spcAft>
                <a:spcPts val="0"/>
              </a:spcAft>
            </a:pPr>
            <a:r>
              <a:rPr lang="en-US" sz="1400" b="1" spc="0" dirty="0">
                <a:solidFill>
                  <a:srgbClr val="000000"/>
                </a:solidFill>
                <a:latin typeface="Arial" panose="02020603050405020304" pitchFamily="2"/>
              </a:rPr>
              <a:t>Whilst the following points are provided for guidance, it is recommended they are implemented as </a:t>
            </a:r>
            <a:r>
              <a:rPr lang="en-US" sz="1400" b="1" spc="0" dirty="0" smtClean="0">
                <a:solidFill>
                  <a:srgbClr val="000000"/>
                </a:solidFill>
                <a:latin typeface="Arial" panose="02020603050405020304" pitchFamily="2"/>
              </a:rPr>
              <a:t>“</a:t>
            </a:r>
            <a:r>
              <a:rPr lang="en-US" sz="1400" b="1" spc="0" dirty="0">
                <a:solidFill>
                  <a:srgbClr val="000000"/>
                </a:solidFill>
                <a:latin typeface="Arial" panose="02020603050405020304" pitchFamily="2"/>
              </a:rPr>
              <a:t>good practice” in order to ensure a robust method of control and verification of measurement equipment: </a:t>
            </a:r>
          </a:p>
          <a:p>
            <a:pPr marL="1188720" marR="0" indent="0" algn="l">
              <a:lnSpc>
                <a:spcPts val="1400"/>
              </a:lnSpc>
              <a:spcBef>
                <a:spcPts val="1805"/>
              </a:spcBef>
              <a:spcAft>
                <a:spcPts val="0"/>
              </a:spcAft>
            </a:pPr>
            <a:r>
              <a:rPr lang="en-US" sz="1400" b="1" spc="0" dirty="0">
                <a:solidFill>
                  <a:srgbClr val="000000"/>
                </a:solidFill>
                <a:latin typeface="Arial" panose="02020603050405020304" pitchFamily="2"/>
              </a:rPr>
              <a:t>General Control and Verification of Measurement Equipment: </a:t>
            </a:r>
          </a:p>
          <a:p>
            <a:pPr marL="1463040" marR="1417320" indent="274320" algn="l">
              <a:lnSpc>
                <a:spcPts val="1300"/>
              </a:lnSpc>
              <a:spcBef>
                <a:spcPts val="1875"/>
              </a:spcBef>
              <a:spcAft>
                <a:spcPts val="0"/>
              </a:spcAft>
              <a:buFont typeface="Symbol"/>
              <a:buChar char="·"/>
            </a:pPr>
            <a:r>
              <a:rPr lang="en-US" sz="1400" b="1" spc="0" dirty="0">
                <a:solidFill>
                  <a:srgbClr val="000000"/>
                </a:solidFill>
                <a:latin typeface="Arial" panose="02020603050405020304" pitchFamily="2"/>
              </a:rPr>
              <a:t>A suppliers calibration system should be maintained in accordance with ISO 10012 as referenced within ISO 9001 and AS / EN 9100 (as guidance). </a:t>
            </a:r>
          </a:p>
          <a:p>
            <a:pPr marL="1463040" marR="0" indent="274320" algn="l">
              <a:lnSpc>
                <a:spcPts val="1500"/>
              </a:lnSpc>
              <a:spcBef>
                <a:spcPts val="1690"/>
              </a:spcBef>
              <a:spcAft>
                <a:spcPts val="0"/>
              </a:spcAft>
              <a:buFont typeface="Symbol"/>
              <a:buChar char="·"/>
            </a:pPr>
            <a:r>
              <a:rPr lang="en-US" sz="1400" b="1" spc="0" dirty="0">
                <a:solidFill>
                  <a:srgbClr val="000000"/>
                </a:solidFill>
                <a:latin typeface="Arial" panose="02020603050405020304" pitchFamily="2"/>
              </a:rPr>
              <a:t>It is recommended that Co-ordinate Measuring Machines (CMM’s) are verified in </a:t>
            </a:r>
          </a:p>
          <a:p>
            <a:pPr marL="1463040" marR="1097280" indent="0" algn="l">
              <a:lnSpc>
                <a:spcPts val="1600"/>
              </a:lnSpc>
              <a:spcBef>
                <a:spcPts val="0"/>
              </a:spcBef>
              <a:spcAft>
                <a:spcPts val="0"/>
              </a:spcAft>
            </a:pPr>
            <a:r>
              <a:rPr lang="en-US" sz="1400" b="1" spc="0" dirty="0">
                <a:solidFill>
                  <a:srgbClr val="000000"/>
                </a:solidFill>
                <a:latin typeface="Arial" panose="02020603050405020304" pitchFamily="2"/>
              </a:rPr>
              <a:t>accordance with ISO 10360, if an external company (i.e. Service Provider) is used to verify a suppliers CMM - this should be done in accordance with ISO 10360. </a:t>
            </a:r>
          </a:p>
          <a:p>
            <a:pPr marL="1188720" marR="0" indent="0" algn="l">
              <a:lnSpc>
                <a:spcPts val="1400"/>
              </a:lnSpc>
              <a:spcBef>
                <a:spcPts val="1810"/>
              </a:spcBef>
              <a:spcAft>
                <a:spcPts val="0"/>
              </a:spcAft>
            </a:pPr>
            <a:r>
              <a:rPr lang="en-US" sz="1400" b="1" spc="0" dirty="0">
                <a:solidFill>
                  <a:srgbClr val="000000"/>
                </a:solidFill>
                <a:latin typeface="Arial" panose="02020603050405020304" pitchFamily="2"/>
              </a:rPr>
              <a:t>Thermal and Environmental Control - Requirements for Measurement Rooms: </a:t>
            </a:r>
          </a:p>
          <a:p>
            <a:pPr marL="1463040" marR="685800" indent="274320" algn="l">
              <a:lnSpc>
                <a:spcPts val="1600"/>
              </a:lnSpc>
              <a:spcBef>
                <a:spcPts val="1595"/>
              </a:spcBef>
              <a:spcAft>
                <a:spcPts val="0"/>
              </a:spcAft>
              <a:buFont typeface="Symbol"/>
              <a:buChar char="·"/>
            </a:pPr>
            <a:r>
              <a:rPr lang="en-US" sz="1400" b="1" spc="-5" dirty="0">
                <a:solidFill>
                  <a:srgbClr val="000000"/>
                </a:solidFill>
                <a:latin typeface="Arial" panose="02020603050405020304" pitchFamily="2"/>
              </a:rPr>
              <a:t>Thermal control within manufacturing and measuring areas varies enormously and these effects must be taken into account when measuring components with tight tolerances. The larger the component the more significant is the effect; component design specifications and all </a:t>
            </a:r>
          </a:p>
          <a:p>
            <a:pPr marL="1463040" marR="777240" indent="0" algn="l">
              <a:lnSpc>
                <a:spcPts val="1600"/>
              </a:lnSpc>
              <a:spcBef>
                <a:spcPts val="0"/>
              </a:spcBef>
              <a:spcAft>
                <a:spcPts val="0"/>
              </a:spcAft>
            </a:pPr>
            <a:r>
              <a:rPr lang="en-US" sz="1400" b="1" spc="-5" dirty="0">
                <a:solidFill>
                  <a:srgbClr val="000000"/>
                </a:solidFill>
                <a:latin typeface="Arial" panose="02020603050405020304" pitchFamily="2"/>
              </a:rPr>
              <a:t>measuring equipment assume measurements are carried out at the standard temperature of 20 degrees </a:t>
            </a:r>
            <a:r>
              <a:rPr lang="en-US" sz="1400" b="1" spc="-5" dirty="0" smtClean="0">
                <a:solidFill>
                  <a:srgbClr val="000000"/>
                </a:solidFill>
                <a:latin typeface="Arial" panose="02020603050405020304" pitchFamily="2"/>
              </a:rPr>
              <a:t>Centigrade</a:t>
            </a:r>
            <a:r>
              <a:rPr lang="en-US" sz="1400" b="1" spc="-5" dirty="0">
                <a:solidFill>
                  <a:srgbClr val="000000"/>
                </a:solidFill>
                <a:latin typeface="Arial" panose="02020603050405020304" pitchFamily="2"/>
              </a:rPr>
              <a:t>.</a:t>
            </a:r>
            <a:endParaRPr lang="en-US" sz="1400" b="1" spc="-5" dirty="0">
              <a:solidFill>
                <a:srgbClr val="000000"/>
              </a:solidFill>
              <a:latin typeface="Arial" panose="02020603050405020304" pitchFamily="2"/>
            </a:endParaRPr>
          </a:p>
        </p:txBody>
      </p:sp>
      <p:sp>
        <p:nvSpPr>
          <p:cNvPr id="7" name="Text Placeholder 6"/>
          <p:cNvSpPr>
            <a:spLocks noGrp="1"/>
          </p:cNvSpPr>
          <p:nvPr>
            <p:ph type="body" idx="10"/>
          </p:nvPr>
        </p:nvSpPr>
        <p:spPr>
          <a:xfrm>
            <a:off x="612775" y="6334760"/>
            <a:ext cx="3072130" cy="381635"/>
          </a:xfrm>
          <a:prstGeom prst="rect">
            <a:avLst/>
          </a:prstGeom>
          <a:noFill/>
          <a:ln w="0" cmpd="sng">
            <a:noFill/>
            <a:prstDash val="solid"/>
          </a:ln>
        </p:spPr>
        <p:txBody>
          <a:bodyPr vert="horz" lIns="0" tIns="0" rIns="0" bIns="0" anchor="t"/>
          <a:lstStyle/>
          <a:p>
            <a:pPr marL="0" marR="0" indent="0" algn="just">
              <a:lnSpc>
                <a:spcPts val="1500"/>
              </a:lnSpc>
              <a:spcAft>
                <a:spcPts val="0"/>
              </a:spcAft>
            </a:pPr>
            <a:r>
              <a:rPr lang="en-US" sz="1000" spc="0">
                <a:solidFill>
                  <a:srgbClr val="FFFFFF"/>
                </a:solidFill>
                <a:latin typeface="Arial" panose="02020603050405020304" pitchFamily="2"/>
              </a:rPr>
              <a:t>SABRe : Inspection Processes - Supplier Briefing Pack </a:t>
            </a:r>
            <a:r>
              <a:rPr lang="en-US" sz="1000" b="1" spc="0">
                <a:solidFill>
                  <a:srgbClr val="FFFFFF"/>
                </a:solidFill>
                <a:latin typeface="Arial" panose="02020603050405020304" pitchFamily="2"/>
              </a:rPr>
              <a:t>Issue 3.0 : April 2008 </a:t>
            </a:r>
          </a:p>
        </p:txBody>
      </p:sp>
    </p:spTree>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1393</Words>
  <Application>Microsoft Office PowerPoint</Application>
  <PresentationFormat>On-screen Show (4:3)</PresentationFormat>
  <Paragraphs>73</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Symbol</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Wall</dc:creator>
  <cp:lastModifiedBy>Andrew Wall</cp:lastModifiedBy>
  <cp:revision>6</cp:revision>
  <dcterms:modified xsi:type="dcterms:W3CDTF">2018-10-25T07:28:01Z</dcterms:modified>
</cp:coreProperties>
</file>